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52" r:id="rId1"/>
  </p:sldMasterIdLst>
  <p:notesMasterIdLst>
    <p:notesMasterId r:id="rId3"/>
  </p:notesMasterIdLst>
  <p:sldIdLst>
    <p:sldId id="259" r:id="rId2"/>
  </p:sldIdLst>
  <p:sldSz cx="30283150" cy="42813288"/>
  <p:notesSz cx="6858000" cy="9144000"/>
  <p:embeddedFontLst>
    <p:embeddedFont>
      <p:font typeface="맑은 고딕" panose="020B0503020000020004" pitchFamily="50" charset="-127"/>
      <p:regular r:id="rId4"/>
      <p:bold r:id="rId5"/>
    </p:embeddedFont>
  </p:embeddedFontLst>
  <p:defaultTextStyle>
    <a:defPPr>
      <a:defRPr lang="ko-KR"/>
    </a:defPPr>
    <a:lvl1pPr marL="0" algn="l" defTabSz="1326886" rtl="0" eaLnBrk="1" latinLnBrk="1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63443" algn="l" defTabSz="1326886" rtl="0" eaLnBrk="1" latinLnBrk="1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26886" algn="l" defTabSz="1326886" rtl="0" eaLnBrk="1" latinLnBrk="1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90329" algn="l" defTabSz="1326886" rtl="0" eaLnBrk="1" latinLnBrk="1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53772" algn="l" defTabSz="1326886" rtl="0" eaLnBrk="1" latinLnBrk="1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317215" algn="l" defTabSz="1326886" rtl="0" eaLnBrk="1" latinLnBrk="1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80658" algn="l" defTabSz="1326886" rtl="0" eaLnBrk="1" latinLnBrk="1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644100" algn="l" defTabSz="1326886" rtl="0" eaLnBrk="1" latinLnBrk="1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307543" algn="l" defTabSz="1326886" rtl="0" eaLnBrk="1" latinLnBrk="1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7">
          <p15:clr>
            <a:srgbClr val="A4A3A4"/>
          </p15:clr>
        </p15:guide>
        <p15:guide id="2" pos="95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E14B"/>
    <a:srgbClr val="76B71A"/>
    <a:srgbClr val="8AC819"/>
    <a:srgbClr val="FFCC00"/>
    <a:srgbClr val="FFF45F"/>
    <a:srgbClr val="FFFFFF"/>
    <a:srgbClr val="F93535"/>
    <a:srgbClr val="FFFF00"/>
    <a:srgbClr val="F6FF85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09" autoAdjust="0"/>
    <p:restoredTop sz="87833" autoAdjust="0"/>
  </p:normalViewPr>
  <p:slideViewPr>
    <p:cSldViewPr>
      <p:cViewPr>
        <p:scale>
          <a:sx n="25" d="100"/>
          <a:sy n="25" d="100"/>
        </p:scale>
        <p:origin x="-1284" y="-584"/>
      </p:cViewPr>
      <p:guideLst>
        <p:guide orient="horz" pos="13487"/>
        <p:guide pos="95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2.fntdata"/><Relationship Id="rId4" Type="http://schemas.openxmlformats.org/officeDocument/2006/relationships/font" Target="fonts/font1.fntdata"/><Relationship Id="rId9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C34E6-6D5B-4693-9024-64F1E434C08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462DD6-C3F9-4E23-A8B8-CD5C946F4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771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462DD6-C3F9-4E23-A8B8-CD5C946F40C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824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451943" y="634363"/>
            <a:ext cx="29595288" cy="1741022"/>
            <a:chOff x="451943" y="634363"/>
            <a:chExt cx="29595288" cy="1741022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00" t="15571" r="9348" b="15776"/>
            <a:stretch/>
          </p:blipFill>
          <p:spPr>
            <a:xfrm>
              <a:off x="451943" y="634363"/>
              <a:ext cx="6807945" cy="173980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40" t="28026" r="5799" b="24839"/>
            <a:stretch/>
          </p:blipFill>
          <p:spPr>
            <a:xfrm>
              <a:off x="20902215" y="1539269"/>
              <a:ext cx="9145016" cy="8361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8528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451943" y="634363"/>
            <a:ext cx="29595288" cy="1741022"/>
            <a:chOff x="451943" y="634363"/>
            <a:chExt cx="29595288" cy="1741022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00" t="15571" r="9348" b="15776"/>
            <a:stretch/>
          </p:blipFill>
          <p:spPr>
            <a:xfrm>
              <a:off x="451943" y="634363"/>
              <a:ext cx="6807945" cy="173980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40" t="28026" r="5799" b="24839"/>
            <a:stretch/>
          </p:blipFill>
          <p:spPr>
            <a:xfrm>
              <a:off x="20902215" y="1539269"/>
              <a:ext cx="9145016" cy="8361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011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</p:sldLayoutIdLst>
  <p:txStyles>
    <p:titleStyle>
      <a:lvl1pPr algn="ctr" defTabSz="4176527" rtl="0" eaLnBrk="1" latinLnBrk="1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96" indent="-1566196" algn="l" defTabSz="4176527" rtl="0" eaLnBrk="1" latinLnBrk="1" hangingPunct="1">
        <a:spcBef>
          <a:spcPct val="20000"/>
        </a:spcBef>
        <a:buFont typeface="Arial" panose="020B0604020202020204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429" indent="-1305163" algn="l" defTabSz="4176527" rtl="0" eaLnBrk="1" latinLnBrk="1" hangingPunct="1">
        <a:spcBef>
          <a:spcPct val="20000"/>
        </a:spcBef>
        <a:buFont typeface="Arial" panose="020B0604020202020204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657" indent="-1044131" algn="l" defTabSz="4176527" rtl="0" eaLnBrk="1" latinLnBrk="1" hangingPunct="1">
        <a:spcBef>
          <a:spcPct val="20000"/>
        </a:spcBef>
        <a:buFont typeface="Arial" panose="020B0604020202020204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919" indent="-1044131" algn="l" defTabSz="4176527" rtl="0" eaLnBrk="1" latinLnBrk="1" hangingPunct="1">
        <a:spcBef>
          <a:spcPct val="20000"/>
        </a:spcBef>
        <a:buFont typeface="Arial" panose="020B0604020202020204" pitchFamily="34" charset="0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7184" indent="-1044131" algn="l" defTabSz="4176527" rtl="0" eaLnBrk="1" latinLnBrk="1" hangingPunct="1">
        <a:spcBef>
          <a:spcPct val="20000"/>
        </a:spcBef>
        <a:buFont typeface="Arial" panose="020B0604020202020204" pitchFamily="34" charset="0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5446" indent="-1044131" algn="l" defTabSz="4176527" rtl="0" eaLnBrk="1" latinLnBrk="1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707" indent="-1044131" algn="l" defTabSz="4176527" rtl="0" eaLnBrk="1" latinLnBrk="1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972" indent="-1044131" algn="l" defTabSz="4176527" rtl="0" eaLnBrk="1" latinLnBrk="1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50234" indent="-1044131" algn="l" defTabSz="4176527" rtl="0" eaLnBrk="1" latinLnBrk="1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4176527" rtl="0" eaLnBrk="1" latinLnBrk="1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261" algn="l" defTabSz="4176527" rtl="0" eaLnBrk="1" latinLnBrk="1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527" algn="l" defTabSz="4176527" rtl="0" eaLnBrk="1" latinLnBrk="1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788" algn="l" defTabSz="4176527" rtl="0" eaLnBrk="1" latinLnBrk="1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3054" algn="l" defTabSz="4176527" rtl="0" eaLnBrk="1" latinLnBrk="1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1315" algn="l" defTabSz="4176527" rtl="0" eaLnBrk="1" latinLnBrk="1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576" algn="l" defTabSz="4176527" rtl="0" eaLnBrk="1" latinLnBrk="1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842" algn="l" defTabSz="4176527" rtl="0" eaLnBrk="1" latinLnBrk="1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6103" algn="l" defTabSz="4176527" rtl="0" eaLnBrk="1" latinLnBrk="1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2.jpeg"/><Relationship Id="rId1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2.jp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4.png"/><Relationship Id="rId10" Type="http://schemas.openxmlformats.org/officeDocument/2006/relationships/image" Target="../media/image10.png"/><Relationship Id="rId19" Type="http://schemas.openxmlformats.org/officeDocument/2006/relationships/image" Target="../media/image18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/>
          <p:nvPr/>
        </p:nvCxnSpPr>
        <p:spPr>
          <a:xfrm>
            <a:off x="637117" y="2778059"/>
            <a:ext cx="0" cy="2730139"/>
          </a:xfrm>
          <a:prstGeom prst="line">
            <a:avLst/>
          </a:prstGeom>
          <a:ln w="444500">
            <a:solidFill>
              <a:srgbClr val="8AC8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1033723" y="3476652"/>
            <a:ext cx="17461849" cy="2015035"/>
            <a:chOff x="2003947" y="1870989"/>
            <a:chExt cx="17461849" cy="2015035"/>
          </a:xfrm>
        </p:grpSpPr>
        <p:sp>
          <p:nvSpPr>
            <p:cNvPr id="4" name="TextBox 3"/>
            <p:cNvSpPr txBox="1"/>
            <p:nvPr/>
          </p:nvSpPr>
          <p:spPr>
            <a:xfrm>
              <a:off x="2003947" y="1870989"/>
              <a:ext cx="398057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spc="-300" dirty="0">
                  <a:latin typeface="+mn-ea"/>
                </a:rPr>
                <a:t>종합설계프로젝트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028522" y="2531807"/>
              <a:ext cx="17437274" cy="13542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spc="-300" dirty="0">
                  <a:latin typeface="+mn-ea"/>
                </a:rPr>
                <a:t>Neonatal pain expression recognition based on deep learning</a:t>
              </a:r>
            </a:p>
            <a:p>
              <a:r>
                <a:rPr lang="en-US" altLang="ko-KR" sz="2800" spc="-300" dirty="0">
                  <a:latin typeface="+mn-ea"/>
                </a:rPr>
                <a:t>(</a:t>
              </a:r>
              <a:r>
                <a:rPr lang="ko-KR" altLang="en-US" sz="2800" spc="-300" dirty="0" err="1">
                  <a:latin typeface="+mn-ea"/>
                </a:rPr>
                <a:t>딥러닝을</a:t>
              </a:r>
              <a:r>
                <a:rPr lang="ko-KR" altLang="en-US" sz="2800" spc="-300" dirty="0">
                  <a:latin typeface="+mn-ea"/>
                </a:rPr>
                <a:t> 활용한 신생아의 표정 인식 기반 고통 여부 감지</a:t>
              </a:r>
              <a:r>
                <a:rPr lang="en-US" altLang="ko-KR" sz="2800" spc="-300" dirty="0">
                  <a:latin typeface="+mn-ea"/>
                </a:rPr>
                <a:t>)</a:t>
              </a:r>
              <a:endParaRPr lang="ko-KR" altLang="en-US" sz="2800" spc="-300" dirty="0">
                <a:latin typeface="+mn-ea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7371243" y="3826420"/>
            <a:ext cx="123853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latin typeface="+mn-ea"/>
              </a:rPr>
              <a:t>종합설계프로젝트</a:t>
            </a:r>
            <a:endParaRPr lang="en-US" altLang="ko-KR" sz="3200" dirty="0">
              <a:latin typeface="+mn-ea"/>
            </a:endParaRPr>
          </a:p>
          <a:p>
            <a:pPr algn="r"/>
            <a:r>
              <a:rPr lang="ko-KR" altLang="en-US" sz="3200" dirty="0">
                <a:latin typeface="+mn-ea"/>
              </a:rPr>
              <a:t>유재천 교수님</a:t>
            </a:r>
            <a:endParaRPr lang="en-US" altLang="ko-KR" sz="3200" dirty="0">
              <a:latin typeface="+mn-ea"/>
            </a:endParaRPr>
          </a:p>
          <a:p>
            <a:pPr algn="r"/>
            <a:r>
              <a:rPr lang="en-US" altLang="ko-KR" sz="3200" dirty="0">
                <a:latin typeface="+mn-ea"/>
              </a:rPr>
              <a:t>7</a:t>
            </a:r>
            <a:r>
              <a:rPr lang="ko-KR" altLang="en-US" sz="3200" dirty="0">
                <a:latin typeface="+mn-ea"/>
              </a:rPr>
              <a:t>팀 노혜리</a:t>
            </a:r>
            <a:r>
              <a:rPr lang="en-US" altLang="ko-KR" sz="3200" dirty="0">
                <a:latin typeface="+mn-ea"/>
              </a:rPr>
              <a:t> </a:t>
            </a:r>
            <a:r>
              <a:rPr lang="ko-KR" altLang="en-US" sz="3200" dirty="0" err="1">
                <a:latin typeface="+mn-ea"/>
              </a:rPr>
              <a:t>박찬익</a:t>
            </a:r>
            <a:r>
              <a:rPr lang="en-US" altLang="ko-KR" sz="3200" dirty="0">
                <a:latin typeface="+mn-ea"/>
              </a:rPr>
              <a:t> </a:t>
            </a:r>
            <a:r>
              <a:rPr lang="ko-KR" altLang="en-US" sz="3200" dirty="0" err="1">
                <a:latin typeface="+mn-ea"/>
              </a:rPr>
              <a:t>융옥</a:t>
            </a:r>
            <a:endParaRPr lang="ko-KR" altLang="en-US" sz="3200" dirty="0">
              <a:latin typeface="+mn-ea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40742" y="5700497"/>
            <a:ext cx="29706489" cy="3102194"/>
          </a:xfrm>
          <a:prstGeom prst="roundRect">
            <a:avLst/>
          </a:prstGeom>
          <a:solidFill>
            <a:srgbClr val="76B71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최근 </a:t>
            </a:r>
            <a:r>
              <a:rPr lang="ko-KR" altLang="en-US" sz="3200" dirty="0" err="1">
                <a:solidFill>
                  <a:schemeClr val="tx1"/>
                </a:solidFill>
                <a:latin typeface="+mn-ea"/>
              </a:rPr>
              <a:t>딥러닝에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 대한 관심이 증대됨에 따라 이에 대한 연구개발이 활발하게 이루어지고 있고</a:t>
            </a: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괄목한 발전을 이루었다</a:t>
            </a: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. 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다양한 시도 중 인간의 얼굴 표정을 인식하기 위한 시도들은 단연 많으며 실제로 인종</a:t>
            </a: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성별을 초월한 다수의 연구들이 성공하여 오늘날 높은 성인 얼굴 인식률을 달성하는데 큰 기여를 하였다</a:t>
            </a: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. 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반면 </a:t>
            </a:r>
            <a:r>
              <a:rPr lang="ko-KR" altLang="en-US" sz="3200" b="1" dirty="0">
                <a:solidFill>
                  <a:schemeClr val="tx1"/>
                </a:solidFill>
                <a:latin typeface="+mn-ea"/>
              </a:rPr>
              <a:t>아이를 대상으로 한 표정인식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은 상대적으로 적고</a:t>
            </a: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또한 </a:t>
            </a:r>
            <a:r>
              <a:rPr lang="ko-KR" altLang="en-US" sz="3200" b="1" dirty="0">
                <a:solidFill>
                  <a:schemeClr val="tx1"/>
                </a:solidFill>
                <a:latin typeface="+mn-ea"/>
              </a:rPr>
              <a:t>신생아의 경우 본인의 상태를 그대로 표정으로 드러나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 얼굴을 인식하는 것만으로도 아기의 상태를 알 수 있다</a:t>
            </a: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. 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이에 착안하여 </a:t>
            </a: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b="1" dirty="0">
                <a:solidFill>
                  <a:schemeClr val="tx1"/>
                </a:solidFill>
                <a:latin typeface="+mn-ea"/>
              </a:rPr>
              <a:t>‘Neonatal pain expression recognition based on deep </a:t>
            </a:r>
            <a:r>
              <a:rPr lang="en-US" altLang="ko-KR" sz="3200" b="1">
                <a:solidFill>
                  <a:schemeClr val="tx1"/>
                </a:solidFill>
                <a:latin typeface="+mn-ea"/>
              </a:rPr>
              <a:t>learning’</a:t>
            </a:r>
            <a:r>
              <a:rPr lang="ko-KR" altLang="en-US" sz="3200">
                <a:solidFill>
                  <a:schemeClr val="tx1"/>
                </a:solidFill>
                <a:latin typeface="+mn-ea"/>
              </a:rPr>
              <a:t>이라는 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주제를 선정하게 되었다</a:t>
            </a: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28007" y="2789671"/>
            <a:ext cx="64956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latin typeface="+mn-ea"/>
              </a:rPr>
              <a:t>정보통신대학 전기전자공학부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183291" y="9107108"/>
            <a:ext cx="29687108" cy="6025896"/>
            <a:chOff x="183291" y="8914809"/>
            <a:chExt cx="29687108" cy="6371155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244206" y="9222511"/>
              <a:ext cx="29626193" cy="6063453"/>
            </a:xfrm>
            <a:prstGeom prst="roundRect">
              <a:avLst>
                <a:gd name="adj" fmla="val 8796"/>
              </a:avLst>
            </a:prstGeom>
            <a:solidFill>
              <a:schemeClr val="bg1">
                <a:alpha val="65000"/>
              </a:schemeClr>
            </a:solidFill>
            <a:ln w="76200">
              <a:solidFill>
                <a:srgbClr val="8AC8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3200" dirty="0">
                <a:solidFill>
                  <a:schemeClr val="tx1"/>
                </a:solidFill>
                <a:latin typeface="+mn-ea"/>
              </a:endParaRPr>
            </a:p>
            <a:p>
              <a:pPr algn="ctr"/>
              <a:endParaRPr lang="en-US" altLang="ko-KR" sz="3200" dirty="0">
                <a:solidFill>
                  <a:schemeClr val="tx1"/>
                </a:solidFill>
                <a:latin typeface="+mn-ea"/>
              </a:endParaRPr>
            </a:p>
            <a:p>
              <a:pPr algn="ctr"/>
              <a:endParaRPr lang="en-US" altLang="ko-KR" sz="3200" dirty="0">
                <a:solidFill>
                  <a:schemeClr val="tx1"/>
                </a:solidFill>
                <a:latin typeface="+mn-ea"/>
              </a:endParaRPr>
            </a:p>
            <a:p>
              <a:pPr algn="ctr"/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183291" y="8914809"/>
              <a:ext cx="5514325" cy="1719819"/>
            </a:xfrm>
            <a:prstGeom prst="roundRect">
              <a:avLst/>
            </a:prstGeom>
            <a:solidFill>
              <a:srgbClr val="76B71A"/>
            </a:solidFill>
            <a:ln>
              <a:solidFill>
                <a:srgbClr val="BFE1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 dirty="0">
                  <a:solidFill>
                    <a:schemeClr val="tx1"/>
                  </a:solidFill>
                  <a:latin typeface="+mn-ea"/>
                </a:rPr>
                <a:t>Abstract</a:t>
              </a:r>
              <a:endParaRPr lang="ko-KR" altLang="en-US" sz="5400" dirty="0">
                <a:solidFill>
                  <a:schemeClr val="tx1"/>
                </a:solidFill>
                <a:latin typeface="+mn-ea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201722" y="15346629"/>
            <a:ext cx="29765213" cy="7123671"/>
            <a:chOff x="-277007" y="8707031"/>
            <a:chExt cx="29765213" cy="6529154"/>
          </a:xfrm>
        </p:grpSpPr>
        <p:sp>
          <p:nvSpPr>
            <p:cNvPr id="13" name="모서리가 둥근 직사각형 12"/>
            <p:cNvSpPr/>
            <p:nvPr/>
          </p:nvSpPr>
          <p:spPr>
            <a:xfrm>
              <a:off x="-137987" y="9172732"/>
              <a:ext cx="29626193" cy="6063453"/>
            </a:xfrm>
            <a:prstGeom prst="roundRect">
              <a:avLst>
                <a:gd name="adj" fmla="val 8796"/>
              </a:avLst>
            </a:prstGeom>
            <a:solidFill>
              <a:schemeClr val="bg1">
                <a:alpha val="65000"/>
              </a:schemeClr>
            </a:solidFill>
            <a:ln w="76200">
              <a:solidFill>
                <a:srgbClr val="8AC8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8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-277007" y="8707031"/>
              <a:ext cx="5514325" cy="1719819"/>
            </a:xfrm>
            <a:prstGeom prst="roundRect">
              <a:avLst/>
            </a:prstGeom>
            <a:solidFill>
              <a:srgbClr val="76B71A"/>
            </a:solidFill>
            <a:ln>
              <a:solidFill>
                <a:srgbClr val="BFE1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 dirty="0">
                  <a:solidFill>
                    <a:schemeClr val="tx1"/>
                  </a:solidFill>
                  <a:latin typeface="+mn-ea"/>
                </a:rPr>
                <a:t>Method</a:t>
              </a:r>
              <a:endParaRPr lang="ko-KR" altLang="en-US" sz="5400" dirty="0">
                <a:solidFill>
                  <a:schemeClr val="tx1"/>
                </a:solidFill>
                <a:latin typeface="+mn-ea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42813" y="36016090"/>
            <a:ext cx="29687108" cy="6371155"/>
            <a:chOff x="183291" y="8914809"/>
            <a:chExt cx="29687108" cy="6371155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244206" y="9222511"/>
              <a:ext cx="29626193" cy="6063453"/>
            </a:xfrm>
            <a:prstGeom prst="roundRect">
              <a:avLst>
                <a:gd name="adj" fmla="val 8796"/>
              </a:avLst>
            </a:prstGeom>
            <a:solidFill>
              <a:schemeClr val="bg1">
                <a:alpha val="65000"/>
              </a:schemeClr>
            </a:solidFill>
            <a:ln w="76200">
              <a:solidFill>
                <a:srgbClr val="8AC8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altLang="ko-KR" sz="28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83291" y="8914809"/>
              <a:ext cx="5514325" cy="1719819"/>
            </a:xfrm>
            <a:prstGeom prst="roundRect">
              <a:avLst/>
            </a:prstGeom>
            <a:solidFill>
              <a:srgbClr val="76B71A"/>
            </a:solidFill>
            <a:ln>
              <a:solidFill>
                <a:srgbClr val="BFE1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 dirty="0">
                  <a:solidFill>
                    <a:schemeClr val="tx1"/>
                  </a:solidFill>
                  <a:latin typeface="+mn-ea"/>
                </a:rPr>
                <a:t>Conclusion</a:t>
              </a:r>
              <a:endParaRPr lang="ko-KR" altLang="en-US" sz="54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24" name="Rectangle 2">
            <a:extLst>
              <a:ext uri="{FF2B5EF4-FFF2-40B4-BE49-F238E27FC236}">
                <a16:creationId xmlns:a16="http://schemas.microsoft.com/office/drawing/2014/main" id="{7A9E998C-4267-4A3A-A5AA-D517BF7D10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4">
            <a:extLst>
              <a:ext uri="{FF2B5EF4-FFF2-40B4-BE49-F238E27FC236}">
                <a16:creationId xmlns:a16="http://schemas.microsoft.com/office/drawing/2014/main" id="{03E84943-0C92-4EFF-AF9B-8B0C770EB4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130A1C78-D9A4-4F0D-A1D4-87A63B5309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B8EA494B-C6D5-4989-98DD-F2491F80BE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9" name="Rectangle 10">
            <a:extLst>
              <a:ext uri="{FF2B5EF4-FFF2-40B4-BE49-F238E27FC236}">
                <a16:creationId xmlns:a16="http://schemas.microsoft.com/office/drawing/2014/main" id="{5B14A8CC-2EC5-4C27-A6B0-971B8F0BF5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0" name="Rectangle 12">
            <a:extLst>
              <a:ext uri="{FF2B5EF4-FFF2-40B4-BE49-F238E27FC236}">
                <a16:creationId xmlns:a16="http://schemas.microsoft.com/office/drawing/2014/main" id="{1A429C96-91DD-42F1-A6B1-07D94A8B5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762000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1" name="Rectangle 14">
            <a:extLst>
              <a:ext uri="{FF2B5EF4-FFF2-40B4-BE49-F238E27FC236}">
                <a16:creationId xmlns:a16="http://schemas.microsoft.com/office/drawing/2014/main" id="{56AB84D6-A4B2-4E8A-A0FF-77779D9D3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742" y="24646881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2" name="Rectangle 16">
            <a:extLst>
              <a:ext uri="{FF2B5EF4-FFF2-40B4-BE49-F238E27FC236}">
                <a16:creationId xmlns:a16="http://schemas.microsoft.com/office/drawing/2014/main" id="{54673ED9-E686-4467-8BE2-4B39888647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839" y="28485743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8533AC73-C343-4D69-94A4-36B1DCF83B0C}"/>
              </a:ext>
            </a:extLst>
          </p:cNvPr>
          <p:cNvGrpSpPr/>
          <p:nvPr/>
        </p:nvGrpSpPr>
        <p:grpSpPr>
          <a:xfrm>
            <a:off x="183291" y="22630259"/>
            <a:ext cx="14670252" cy="13105456"/>
            <a:chOff x="183291" y="8914809"/>
            <a:chExt cx="13662140" cy="13105456"/>
          </a:xfrm>
        </p:grpSpPr>
        <p:sp>
          <p:nvSpPr>
            <p:cNvPr id="52" name="모서리가 둥근 직사각형 15">
              <a:extLst>
                <a:ext uri="{FF2B5EF4-FFF2-40B4-BE49-F238E27FC236}">
                  <a16:creationId xmlns:a16="http://schemas.microsoft.com/office/drawing/2014/main" id="{361382BC-2A5F-4BA4-AABD-D5E01B641EF8}"/>
                </a:ext>
              </a:extLst>
            </p:cNvPr>
            <p:cNvSpPr/>
            <p:nvPr/>
          </p:nvSpPr>
          <p:spPr>
            <a:xfrm>
              <a:off x="244206" y="9222511"/>
              <a:ext cx="13601225" cy="12797754"/>
            </a:xfrm>
            <a:prstGeom prst="roundRect">
              <a:avLst>
                <a:gd name="adj" fmla="val 8796"/>
              </a:avLst>
            </a:prstGeom>
            <a:solidFill>
              <a:schemeClr val="bg1">
                <a:alpha val="65000"/>
              </a:schemeClr>
            </a:solidFill>
            <a:ln w="76200">
              <a:solidFill>
                <a:srgbClr val="8AC8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3" name="모서리가 둥근 직사각형 16">
              <a:extLst>
                <a:ext uri="{FF2B5EF4-FFF2-40B4-BE49-F238E27FC236}">
                  <a16:creationId xmlns:a16="http://schemas.microsoft.com/office/drawing/2014/main" id="{F9A63404-81B4-4A3F-83EA-4E1CAF32E847}"/>
                </a:ext>
              </a:extLst>
            </p:cNvPr>
            <p:cNvSpPr/>
            <p:nvPr/>
          </p:nvSpPr>
          <p:spPr>
            <a:xfrm>
              <a:off x="183291" y="8914809"/>
              <a:ext cx="5514325" cy="1719819"/>
            </a:xfrm>
            <a:prstGeom prst="roundRect">
              <a:avLst/>
            </a:prstGeom>
            <a:solidFill>
              <a:srgbClr val="76B71A"/>
            </a:solidFill>
            <a:ln>
              <a:solidFill>
                <a:srgbClr val="BFE1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 dirty="0">
                  <a:solidFill>
                    <a:schemeClr val="tx1"/>
                  </a:solidFill>
                  <a:latin typeface="+mn-ea"/>
                </a:rPr>
                <a:t>Result</a:t>
              </a:r>
              <a:endParaRPr lang="ko-KR" altLang="en-US" sz="54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7AF7D941-F86F-492E-9075-8D6BADC12330}"/>
              </a:ext>
            </a:extLst>
          </p:cNvPr>
          <p:cNvSpPr txBox="1"/>
          <p:nvPr/>
        </p:nvSpPr>
        <p:spPr>
          <a:xfrm>
            <a:off x="685585" y="28579402"/>
            <a:ext cx="20313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300" dirty="0">
                <a:latin typeface="+mn-ea"/>
              </a:rPr>
              <a:t>네트워크 훈련 결과</a:t>
            </a:r>
          </a:p>
        </p:txBody>
      </p:sp>
      <p:pic>
        <p:nvPicPr>
          <p:cNvPr id="55" name="_x213247608" descr="EMB00001d74508b">
            <a:extLst>
              <a:ext uri="{FF2B5EF4-FFF2-40B4-BE49-F238E27FC236}">
                <a16:creationId xmlns:a16="http://schemas.microsoft.com/office/drawing/2014/main" id="{B7162DE0-5FC9-40BB-8ECC-A8244DCE2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7198" y="32142498"/>
            <a:ext cx="3586496" cy="3005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0FBE8CD4-1980-460D-A11C-B77F8763A9AC}"/>
              </a:ext>
            </a:extLst>
          </p:cNvPr>
          <p:cNvSpPr txBox="1"/>
          <p:nvPr/>
        </p:nvSpPr>
        <p:spPr>
          <a:xfrm>
            <a:off x="10772645" y="24994469"/>
            <a:ext cx="3143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300" dirty="0">
                <a:latin typeface="+mn-ea"/>
              </a:rPr>
              <a:t>App designer</a:t>
            </a:r>
            <a:r>
              <a:rPr lang="ko-KR" altLang="en-US" sz="2000" spc="-300" dirty="0">
                <a:latin typeface="+mn-ea"/>
              </a:rPr>
              <a:t>를 통한 </a:t>
            </a:r>
            <a:r>
              <a:rPr lang="en-US" altLang="ko-KR" sz="2000" spc="-300" dirty="0">
                <a:latin typeface="+mn-ea"/>
              </a:rPr>
              <a:t>Ui</a:t>
            </a:r>
            <a:r>
              <a:rPr lang="ko-KR" altLang="en-US" sz="2000" spc="-300" dirty="0">
                <a:latin typeface="+mn-ea"/>
              </a:rPr>
              <a:t>구현</a:t>
            </a:r>
            <a:r>
              <a:rPr lang="en-US" altLang="ko-KR" sz="2000" spc="-300" dirty="0">
                <a:latin typeface="+mn-ea"/>
              </a:rPr>
              <a:t>(calm</a:t>
            </a:r>
            <a:r>
              <a:rPr lang="en-US" altLang="ko-KR" sz="2800" spc="-300" dirty="0">
                <a:latin typeface="+mn-ea"/>
              </a:rPr>
              <a:t>)</a:t>
            </a:r>
            <a:endParaRPr lang="ko-KR" altLang="en-US" sz="2800" spc="-300" dirty="0">
              <a:latin typeface="+mn-ea"/>
            </a:endParaRP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BC84D89B-F848-4A60-9137-934CEF8776B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1073" y="28850024"/>
            <a:ext cx="3543881" cy="2568081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0CC30FAE-7C82-40C3-A70F-D0D99B29B7FF}"/>
              </a:ext>
            </a:extLst>
          </p:cNvPr>
          <p:cNvSpPr txBox="1"/>
          <p:nvPr/>
        </p:nvSpPr>
        <p:spPr>
          <a:xfrm>
            <a:off x="10634287" y="27950680"/>
            <a:ext cx="29898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300" dirty="0">
                <a:latin typeface="+mn-ea"/>
              </a:rPr>
              <a:t>App designer</a:t>
            </a:r>
            <a:r>
              <a:rPr lang="ko-KR" altLang="en-US" sz="2000" spc="-300" dirty="0">
                <a:latin typeface="+mn-ea"/>
              </a:rPr>
              <a:t>를 통한 </a:t>
            </a:r>
            <a:r>
              <a:rPr lang="en-US" altLang="ko-KR" sz="2000" spc="-300" dirty="0">
                <a:latin typeface="+mn-ea"/>
              </a:rPr>
              <a:t>Ui</a:t>
            </a:r>
            <a:r>
              <a:rPr lang="ko-KR" altLang="en-US" sz="2000" spc="-300" dirty="0">
                <a:latin typeface="+mn-ea"/>
              </a:rPr>
              <a:t>구현</a:t>
            </a:r>
            <a:r>
              <a:rPr lang="en-US" altLang="ko-KR" sz="2000" spc="-300" dirty="0">
                <a:latin typeface="+mn-ea"/>
              </a:rPr>
              <a:t>(cry</a:t>
            </a:r>
            <a:r>
              <a:rPr lang="en-US" altLang="ko-KR" sz="2800" spc="-300" dirty="0">
                <a:latin typeface="+mn-ea"/>
              </a:rPr>
              <a:t>)</a:t>
            </a:r>
            <a:endParaRPr lang="ko-KR" altLang="en-US" sz="2800" spc="-300" dirty="0">
              <a:latin typeface="+mn-ea"/>
            </a:endParaRPr>
          </a:p>
        </p:txBody>
      </p:sp>
      <p:pic>
        <p:nvPicPr>
          <p:cNvPr id="59" name="_x193934928" descr="EMB00001d74508e">
            <a:extLst>
              <a:ext uri="{FF2B5EF4-FFF2-40B4-BE49-F238E27FC236}">
                <a16:creationId xmlns:a16="http://schemas.microsoft.com/office/drawing/2014/main" id="{F2F0B826-DB43-4221-A18C-A92526D35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8596" y="25511664"/>
            <a:ext cx="3421941" cy="297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25526517-3F03-4545-92C0-546C2E3DAACA}"/>
              </a:ext>
            </a:extLst>
          </p:cNvPr>
          <p:cNvSpPr txBox="1"/>
          <p:nvPr/>
        </p:nvSpPr>
        <p:spPr>
          <a:xfrm>
            <a:off x="10697302" y="31675973"/>
            <a:ext cx="30808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300" dirty="0">
                <a:latin typeface="+mn-ea"/>
              </a:rPr>
              <a:t>App designer</a:t>
            </a:r>
            <a:r>
              <a:rPr lang="ko-KR" altLang="en-US" sz="2000" spc="-300" dirty="0">
                <a:latin typeface="+mn-ea"/>
              </a:rPr>
              <a:t>를 통한 </a:t>
            </a:r>
            <a:r>
              <a:rPr lang="en-US" altLang="ko-KR" sz="2000" spc="-300" dirty="0">
                <a:latin typeface="+mn-ea"/>
              </a:rPr>
              <a:t>Ui</a:t>
            </a:r>
            <a:r>
              <a:rPr lang="ko-KR" altLang="en-US" sz="2000" spc="-300" dirty="0">
                <a:latin typeface="+mn-ea"/>
              </a:rPr>
              <a:t>구현</a:t>
            </a:r>
            <a:r>
              <a:rPr lang="en-US" altLang="ko-KR" sz="2000" spc="-300" dirty="0">
                <a:latin typeface="+mn-ea"/>
              </a:rPr>
              <a:t>(pain</a:t>
            </a:r>
            <a:r>
              <a:rPr lang="en-US" altLang="ko-KR" sz="2400" spc="-300" dirty="0">
                <a:latin typeface="+mn-ea"/>
              </a:rPr>
              <a:t>)</a:t>
            </a:r>
            <a:endParaRPr lang="ko-KR" altLang="en-US" sz="2400" spc="-300" dirty="0">
              <a:latin typeface="+mn-ea"/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20C250AD-5B4F-4769-BCB0-AE9B97DD9A94}"/>
              </a:ext>
            </a:extLst>
          </p:cNvPr>
          <p:cNvGrpSpPr/>
          <p:nvPr/>
        </p:nvGrpSpPr>
        <p:grpSpPr>
          <a:xfrm>
            <a:off x="15086367" y="22714550"/>
            <a:ext cx="14670252" cy="13105456"/>
            <a:chOff x="183291" y="8914809"/>
            <a:chExt cx="13662140" cy="13105456"/>
          </a:xfrm>
        </p:grpSpPr>
        <p:sp>
          <p:nvSpPr>
            <p:cNvPr id="69" name="모서리가 둥근 직사각형 21">
              <a:extLst>
                <a:ext uri="{FF2B5EF4-FFF2-40B4-BE49-F238E27FC236}">
                  <a16:creationId xmlns:a16="http://schemas.microsoft.com/office/drawing/2014/main" id="{13FC1C39-57C3-414B-870B-3B34F06FC8FC}"/>
                </a:ext>
              </a:extLst>
            </p:cNvPr>
            <p:cNvSpPr/>
            <p:nvPr/>
          </p:nvSpPr>
          <p:spPr>
            <a:xfrm>
              <a:off x="244206" y="9222511"/>
              <a:ext cx="13601225" cy="12797754"/>
            </a:xfrm>
            <a:prstGeom prst="roundRect">
              <a:avLst>
                <a:gd name="adj" fmla="val 8796"/>
              </a:avLst>
            </a:prstGeom>
            <a:solidFill>
              <a:schemeClr val="bg1">
                <a:alpha val="65000"/>
              </a:schemeClr>
            </a:solidFill>
            <a:ln w="76200">
              <a:solidFill>
                <a:srgbClr val="8AC8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altLang="ko-KR" sz="2500" dirty="0">
                <a:solidFill>
                  <a:schemeClr val="tx1"/>
                </a:solidFill>
                <a:latin typeface="+mn-ea"/>
              </a:endParaRPr>
            </a:p>
            <a:p>
              <a:pPr algn="just"/>
              <a:endParaRPr lang="en-US" altLang="ko-KR" sz="2500" dirty="0">
                <a:solidFill>
                  <a:schemeClr val="tx1"/>
                </a:solidFill>
                <a:latin typeface="+mn-ea"/>
              </a:endParaRPr>
            </a:p>
            <a:p>
              <a:pPr algn="just"/>
              <a:endParaRPr lang="en-US" altLang="ko-KR" sz="2500" dirty="0">
                <a:solidFill>
                  <a:schemeClr val="tx1"/>
                </a:solidFill>
                <a:latin typeface="+mn-ea"/>
              </a:endParaRPr>
            </a:p>
            <a:p>
              <a:pPr algn="just"/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 평온한 상태에 비해 고통 상태 시 나타나는 유의한 차이는 이마가 </a:t>
              </a:r>
              <a:r>
                <a:rPr lang="ko-KR" altLang="en-US" sz="2500" dirty="0" err="1">
                  <a:solidFill>
                    <a:schemeClr val="tx1"/>
                  </a:solidFill>
                  <a:latin typeface="+mn-ea"/>
                </a:rPr>
                <a:t>불룩해짐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눈을 찡그림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 err="1">
                  <a:solidFill>
                    <a:schemeClr val="tx1"/>
                  </a:solidFill>
                  <a:latin typeface="+mn-ea"/>
                </a:rPr>
                <a:t>비순에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주름이 생김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입을 당김 혹은 벌림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혀가 </a:t>
              </a:r>
              <a:r>
                <a:rPr lang="ko-KR" altLang="en-US" sz="2500" dirty="0" err="1">
                  <a:solidFill>
                    <a:schemeClr val="tx1"/>
                  </a:solidFill>
                  <a:latin typeface="+mn-ea"/>
                </a:rPr>
                <a:t>팽팽해짐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혀를 내밂 등이다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이런 반응에 대한 관찰이 본 학습을 통해 자동적으로 보호자에게 제공된다면 다음과 같은 기대효과를 가진다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</a:t>
              </a:r>
            </a:p>
            <a:p>
              <a:pPr algn="just"/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 ① 질식 등 위험사고 방지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– No baby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상태를 통해 아기의 얼굴이 가려져 있다는 것을 알 수 있다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</a:t>
              </a:r>
            </a:p>
            <a:p>
              <a:pPr algn="just"/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  </a:t>
              </a:r>
              <a:r>
                <a:rPr lang="ko-KR" altLang="ko-KR" sz="2500" dirty="0">
                  <a:solidFill>
                    <a:schemeClr val="tx1"/>
                  </a:solidFill>
                  <a:latin typeface="+mn-ea"/>
                </a:rPr>
                <a:t>②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상태에 따른 즉각적 조치 가능으로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문제 파악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해결 과정의 시간 단축</a:t>
              </a:r>
              <a:endParaRPr lang="en-US" altLang="ko-KR" sz="2500" dirty="0">
                <a:solidFill>
                  <a:schemeClr val="tx1"/>
                </a:solidFill>
                <a:latin typeface="+mn-ea"/>
              </a:endParaRPr>
            </a:p>
            <a:p>
              <a:pPr algn="just"/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 ③ 항시 제어할 필요가 없어 보호자의 안심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관계자 인건비 감소</a:t>
              </a:r>
              <a:endParaRPr lang="en-US" altLang="ko-KR" sz="2500" dirty="0">
                <a:solidFill>
                  <a:schemeClr val="tx1"/>
                </a:solidFill>
                <a:latin typeface="+mn-ea"/>
              </a:endParaRPr>
            </a:p>
            <a:p>
              <a:pPr algn="just"/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 ④ 개발 및 유지 보수 비용의 절감</a:t>
              </a:r>
              <a:endParaRPr lang="en-US" altLang="ko-KR" sz="2500" dirty="0">
                <a:solidFill>
                  <a:schemeClr val="tx1"/>
                </a:solidFill>
                <a:latin typeface="+mn-ea"/>
              </a:endParaRPr>
            </a:p>
            <a:p>
              <a:pPr algn="just"/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     -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신생아의 얼굴은 인종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성별에 </a:t>
              </a:r>
              <a:r>
                <a:rPr lang="ko-KR" altLang="en-US" sz="2500" dirty="0" err="1">
                  <a:solidFill>
                    <a:schemeClr val="tx1"/>
                  </a:solidFill>
                  <a:latin typeface="+mn-ea"/>
                </a:rPr>
                <a:t>구애받지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않아 새로운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dataset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에 대한 융통성</a:t>
              </a:r>
              <a:endParaRPr lang="en-US" altLang="ko-KR" sz="2500" dirty="0">
                <a:solidFill>
                  <a:schemeClr val="tx1"/>
                </a:solidFill>
                <a:latin typeface="+mn-ea"/>
              </a:endParaRPr>
            </a:p>
            <a:p>
              <a:pPr algn="just"/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 ⑤ 음성 인식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모션 인식 등 제품 확대에 대한 가능성</a:t>
              </a:r>
              <a:endParaRPr lang="en-US" altLang="ko-KR" sz="2500" dirty="0">
                <a:solidFill>
                  <a:schemeClr val="tx1"/>
                </a:solidFill>
                <a:latin typeface="+mn-ea"/>
              </a:endParaRPr>
            </a:p>
            <a:p>
              <a:pPr algn="just"/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 그러나 본 프로젝트의 시연 조건은 신생아가 있고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 err="1">
                  <a:solidFill>
                    <a:schemeClr val="tx1"/>
                  </a:solidFill>
                  <a:latin typeface="+mn-ea"/>
                </a:rPr>
                <a:t>웹캠으로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실시간 촬영이 가능해야 하며 이를 시각적으로 확인할 수 있도록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MATLAB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환경이 있어야 한다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이런 환경적 요인으로 다음 세 가지의 한계점이 발생하였다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</a:t>
              </a:r>
            </a:p>
            <a:p>
              <a:pPr algn="just"/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 첫 번째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일반 </a:t>
              </a:r>
              <a:r>
                <a:rPr lang="ko-KR" altLang="en-US" sz="2500" dirty="0" err="1">
                  <a:solidFill>
                    <a:schemeClr val="tx1"/>
                  </a:solidFill>
                  <a:latin typeface="+mn-ea"/>
                </a:rPr>
                <a:t>웹캠을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사용하기 때문에 어두운 환경에서는 사용할 수 없다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일반 </a:t>
              </a:r>
              <a:r>
                <a:rPr lang="ko-KR" altLang="en-US" sz="2500" dirty="0" err="1">
                  <a:solidFill>
                    <a:schemeClr val="tx1"/>
                  </a:solidFill>
                  <a:latin typeface="+mn-ea"/>
                </a:rPr>
                <a:t>웹캠은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실시간 비전 정보를 네트워크에 전달하나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어두운 이미지를 밝게 만드는 능력은 없다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추후에 노출을 조절할 수 있는 기능을 탑재한 카메라나 적외선 센서 등을 탑재한다면 해당 문제를 해결할 수 있을 것이다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</a:t>
              </a:r>
            </a:p>
            <a:p>
              <a:pPr algn="just"/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 두 번째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장거리나 원격으로 사용하지 못한다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UI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구현할 때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MATLAB App designer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를 활용하였기 때문에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MATLAB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이 있는 환경에서만 해당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App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이 실행된다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프로젝트 시연을 하는 것에  있어서 단거리로 구현하더라도 문제가 없었기 때문에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MATLAB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환경에서만  사용하는 것으로 결정하였다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추후에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Web APP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이나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mobile app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로 구현하면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Tool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의 제약 없이 사용이 가능할 것이다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</a:t>
              </a:r>
            </a:p>
            <a:p>
              <a:pPr algn="just"/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 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세 번째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Face detection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오인식 문제이다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실제로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Face detection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을 구동 시켜보면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,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한 화면에 여러 아기의 얼굴을 인식한다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본 프로젝트는 가장 높은 확률의 인식 결과 값 만을 사용해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image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를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crop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한 후 분석에 사용했음에도 종종 오인식이 발생했다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해당 문제를 해결하기 위하여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MTCNN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이라는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Net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을 활용하여  강력한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detector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를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만들고 싶었지만  이는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MATLAB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에서 구현하기 힘들었으며 여러 고민 끝에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RCNN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으로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detector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를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training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시켰다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향후 더 강력한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detection 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기능을 구현해낸다면 작품의 완성도 및 신뢰도가 비약적으로 상승할 것이라고 생각한다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.</a:t>
              </a:r>
              <a:r>
                <a:rPr lang="ko-KR" altLang="en-US" sz="2500" dirty="0">
                  <a:solidFill>
                    <a:schemeClr val="tx1"/>
                  </a:solidFill>
                  <a:latin typeface="+mn-ea"/>
                </a:rPr>
                <a:t>  </a:t>
              </a:r>
              <a:r>
                <a:rPr lang="en-US" altLang="ko-KR" sz="2500" dirty="0">
                  <a:solidFill>
                    <a:schemeClr val="tx1"/>
                  </a:solidFill>
                  <a:latin typeface="+mn-ea"/>
                </a:rPr>
                <a:t>    </a:t>
              </a:r>
            </a:p>
          </p:txBody>
        </p:sp>
        <p:sp>
          <p:nvSpPr>
            <p:cNvPr id="70" name="모서리가 둥근 직사각형 22">
              <a:extLst>
                <a:ext uri="{FF2B5EF4-FFF2-40B4-BE49-F238E27FC236}">
                  <a16:creationId xmlns:a16="http://schemas.microsoft.com/office/drawing/2014/main" id="{15BBA55B-2091-4B7F-9A82-49C889D3CA8F}"/>
                </a:ext>
              </a:extLst>
            </p:cNvPr>
            <p:cNvSpPr/>
            <p:nvPr/>
          </p:nvSpPr>
          <p:spPr>
            <a:xfrm>
              <a:off x="183291" y="8914809"/>
              <a:ext cx="5514325" cy="1719819"/>
            </a:xfrm>
            <a:prstGeom prst="roundRect">
              <a:avLst/>
            </a:prstGeom>
            <a:solidFill>
              <a:srgbClr val="76B71A"/>
            </a:solidFill>
            <a:ln>
              <a:solidFill>
                <a:srgbClr val="BFE1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 dirty="0">
                  <a:solidFill>
                    <a:schemeClr val="tx1"/>
                  </a:solidFill>
                  <a:latin typeface="+mn-ea"/>
                </a:rPr>
                <a:t>Discussion</a:t>
              </a:r>
              <a:endParaRPr lang="ko-KR" altLang="en-US" sz="5400" dirty="0">
                <a:solidFill>
                  <a:schemeClr val="tx1"/>
                </a:solidFill>
                <a:latin typeface="+mn-ea"/>
              </a:endParaRPr>
            </a:p>
          </p:txBody>
        </p:sp>
      </p:grpSp>
      <p:pic>
        <p:nvPicPr>
          <p:cNvPr id="22" name="그림 21" descr="시계이(가) 표시된 사진&#10;&#10;자동 생성된 설명">
            <a:extLst>
              <a:ext uri="{FF2B5EF4-FFF2-40B4-BE49-F238E27FC236}">
                <a16:creationId xmlns:a16="http://schemas.microsoft.com/office/drawing/2014/main" id="{AD1F9EA9-3829-48BA-BF33-18A2A8AB9EA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656" y="32218082"/>
            <a:ext cx="3543881" cy="2909955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64A3FF31-7C2D-4E2D-A2E6-3B52F04974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70354272" descr="EMB0000346c3f19">
            <a:extLst>
              <a:ext uri="{FF2B5EF4-FFF2-40B4-BE49-F238E27FC236}">
                <a16:creationId xmlns:a16="http://schemas.microsoft.com/office/drawing/2014/main" id="{4CA9C1C1-5E59-48B6-9218-B8CC89CAF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2" r="3429" b="56"/>
          <a:stretch>
            <a:fillRect/>
          </a:stretch>
        </p:blipFill>
        <p:spPr bwMode="auto">
          <a:xfrm>
            <a:off x="920425" y="25505604"/>
            <a:ext cx="3302183" cy="2730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3A799F4E-55CA-4273-A162-3546B687D455}"/>
              </a:ext>
            </a:extLst>
          </p:cNvPr>
          <p:cNvSpPr txBox="1"/>
          <p:nvPr/>
        </p:nvSpPr>
        <p:spPr>
          <a:xfrm>
            <a:off x="5827451" y="31762195"/>
            <a:ext cx="3940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300" dirty="0">
                <a:latin typeface="+mn-ea"/>
              </a:rPr>
              <a:t>Face detection </a:t>
            </a:r>
            <a:r>
              <a:rPr lang="ko-KR" altLang="en-US" sz="2000" spc="-300" dirty="0">
                <a:latin typeface="+mn-ea"/>
              </a:rPr>
              <a:t>기능 탑재까지 완료한 모습</a:t>
            </a:r>
          </a:p>
        </p:txBody>
      </p:sp>
      <p:sp>
        <p:nvSpPr>
          <p:cNvPr id="21" name="Rectangle 8">
            <a:extLst>
              <a:ext uri="{FF2B5EF4-FFF2-40B4-BE49-F238E27FC236}">
                <a16:creationId xmlns:a16="http://schemas.microsoft.com/office/drawing/2014/main" id="{347B5FE7-E178-4443-82DA-2E51F9700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7129" y="28366560"/>
            <a:ext cx="1997451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1" name="_x226850672" descr="EMB0000346c3f1c">
            <a:extLst>
              <a:ext uri="{FF2B5EF4-FFF2-40B4-BE49-F238E27FC236}">
                <a16:creationId xmlns:a16="http://schemas.microsoft.com/office/drawing/2014/main" id="{FB946D40-40EC-4311-AB7F-C66E26B27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7" r="53" b="2205"/>
          <a:stretch>
            <a:fillRect/>
          </a:stretch>
        </p:blipFill>
        <p:spPr bwMode="auto">
          <a:xfrm>
            <a:off x="678727" y="28966985"/>
            <a:ext cx="3543881" cy="2513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17981F71-0343-41DD-95AB-2DA1E0A25784}"/>
              </a:ext>
            </a:extLst>
          </p:cNvPr>
          <p:cNvSpPr txBox="1"/>
          <p:nvPr/>
        </p:nvSpPr>
        <p:spPr>
          <a:xfrm>
            <a:off x="678727" y="25153271"/>
            <a:ext cx="2890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300" dirty="0">
                <a:latin typeface="+mn-ea"/>
              </a:rPr>
              <a:t>계층  확인 및 초기 계층 고정</a:t>
            </a:r>
          </a:p>
        </p:txBody>
      </p:sp>
      <p:sp>
        <p:nvSpPr>
          <p:cNvPr id="23" name="Rectangle 10">
            <a:extLst>
              <a:ext uri="{FF2B5EF4-FFF2-40B4-BE49-F238E27FC236}">
                <a16:creationId xmlns:a16="http://schemas.microsoft.com/office/drawing/2014/main" id="{53822074-B4A3-4FC2-B23A-1270C170EF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1867" y="30199242"/>
            <a:ext cx="226297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3" name="_x270354112" descr="EMB0000346c3f23">
            <a:extLst>
              <a:ext uri="{FF2B5EF4-FFF2-40B4-BE49-F238E27FC236}">
                <a16:creationId xmlns:a16="http://schemas.microsoft.com/office/drawing/2014/main" id="{FD635F45-8F65-4CE3-A671-B10E21F2F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" t="11371" r="5096" b="66"/>
          <a:stretch>
            <a:fillRect/>
          </a:stretch>
        </p:blipFill>
        <p:spPr bwMode="auto">
          <a:xfrm>
            <a:off x="831192" y="32166736"/>
            <a:ext cx="3543880" cy="3005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14BA3085-1D12-4A89-81D7-4B952FD44958}"/>
              </a:ext>
            </a:extLst>
          </p:cNvPr>
          <p:cNvSpPr txBox="1"/>
          <p:nvPr/>
        </p:nvSpPr>
        <p:spPr>
          <a:xfrm>
            <a:off x="920425" y="31756067"/>
            <a:ext cx="15616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300" dirty="0">
                <a:latin typeface="+mn-ea"/>
              </a:rPr>
              <a:t>Confusion Matrix</a:t>
            </a:r>
            <a:endParaRPr lang="ko-KR" altLang="en-US" sz="2000" spc="-300" dirty="0">
              <a:latin typeface="+mn-ea"/>
            </a:endParaRPr>
          </a:p>
        </p:txBody>
      </p:sp>
      <p:sp>
        <p:nvSpPr>
          <p:cNvPr id="28" name="Rectangle 12">
            <a:extLst>
              <a:ext uri="{FF2B5EF4-FFF2-40B4-BE49-F238E27FC236}">
                <a16:creationId xmlns:a16="http://schemas.microsoft.com/office/drawing/2014/main" id="{3893D6C3-7E2E-4449-95BB-AC647B44C5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13947" y="27289317"/>
            <a:ext cx="1813387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5" name="_x226850752" descr="EMB0000346c3f2a">
            <a:extLst>
              <a:ext uri="{FF2B5EF4-FFF2-40B4-BE49-F238E27FC236}">
                <a16:creationId xmlns:a16="http://schemas.microsoft.com/office/drawing/2014/main" id="{75E39712-A24A-47F3-A601-8C5DF069D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"/>
          <a:stretch>
            <a:fillRect/>
          </a:stretch>
        </p:blipFill>
        <p:spPr bwMode="auto">
          <a:xfrm>
            <a:off x="6025987" y="25415562"/>
            <a:ext cx="3421941" cy="2910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068396E4-FB4F-4E11-A8A0-7D528BC2ABAF}"/>
              </a:ext>
            </a:extLst>
          </p:cNvPr>
          <p:cNvSpPr txBox="1"/>
          <p:nvPr/>
        </p:nvSpPr>
        <p:spPr>
          <a:xfrm>
            <a:off x="5907129" y="25184074"/>
            <a:ext cx="1813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300" dirty="0">
                <a:latin typeface="+mn-ea"/>
              </a:rPr>
              <a:t>샘플 이미지 검증</a:t>
            </a:r>
          </a:p>
        </p:txBody>
      </p:sp>
      <p:pic>
        <p:nvPicPr>
          <p:cNvPr id="1037" name="_x270353712" descr="EMB0000346c3f42">
            <a:extLst>
              <a:ext uri="{FF2B5EF4-FFF2-40B4-BE49-F238E27FC236}">
                <a16:creationId xmlns:a16="http://schemas.microsoft.com/office/drawing/2014/main" id="{4ECC45A7-D97B-4512-9E11-1FB4B242A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9" b="928"/>
          <a:stretch>
            <a:fillRect/>
          </a:stretch>
        </p:blipFill>
        <p:spPr bwMode="auto">
          <a:xfrm>
            <a:off x="5928169" y="28994309"/>
            <a:ext cx="3585525" cy="2343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2A6B1EA6-6D72-458D-8BFA-E97CAE5957E2}"/>
              </a:ext>
            </a:extLst>
          </p:cNvPr>
          <p:cNvSpPr txBox="1"/>
          <p:nvPr/>
        </p:nvSpPr>
        <p:spPr>
          <a:xfrm>
            <a:off x="5863223" y="28462804"/>
            <a:ext cx="34415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300" dirty="0">
                <a:latin typeface="+mn-ea"/>
              </a:rPr>
              <a:t>App designer</a:t>
            </a:r>
            <a:r>
              <a:rPr lang="ko-KR" altLang="en-US" sz="2000" spc="-300" dirty="0">
                <a:latin typeface="+mn-ea"/>
              </a:rPr>
              <a:t>를 통한 </a:t>
            </a:r>
            <a:r>
              <a:rPr lang="en-US" altLang="ko-KR" sz="2000" spc="-300" dirty="0">
                <a:latin typeface="+mn-ea"/>
              </a:rPr>
              <a:t>Ui</a:t>
            </a:r>
            <a:r>
              <a:rPr lang="ko-KR" altLang="en-US" sz="2000" spc="-300" dirty="0">
                <a:latin typeface="+mn-ea"/>
              </a:rPr>
              <a:t>구현</a:t>
            </a:r>
            <a:r>
              <a:rPr lang="en-US" altLang="ko-KR" sz="2000" spc="-300" dirty="0">
                <a:latin typeface="+mn-ea"/>
              </a:rPr>
              <a:t>(no</a:t>
            </a:r>
            <a:r>
              <a:rPr lang="ko-KR" altLang="en-US" sz="2000" spc="-300" dirty="0">
                <a:latin typeface="+mn-ea"/>
              </a:rPr>
              <a:t> </a:t>
            </a:r>
            <a:r>
              <a:rPr lang="en-US" altLang="ko-KR" sz="2000" spc="-300" dirty="0">
                <a:latin typeface="+mn-ea"/>
              </a:rPr>
              <a:t>baby</a:t>
            </a:r>
            <a:r>
              <a:rPr lang="en-US" altLang="ko-KR" sz="2800" spc="-300" dirty="0">
                <a:latin typeface="+mn-ea"/>
              </a:rPr>
              <a:t>)</a:t>
            </a:r>
            <a:endParaRPr lang="ko-KR" altLang="en-US" sz="2800" spc="-300" dirty="0">
              <a:latin typeface="+mn-ea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98259058-95FA-441B-94E3-92C13A134791}"/>
              </a:ext>
            </a:extLst>
          </p:cNvPr>
          <p:cNvGrpSpPr/>
          <p:nvPr/>
        </p:nvGrpSpPr>
        <p:grpSpPr>
          <a:xfrm>
            <a:off x="340742" y="612307"/>
            <a:ext cx="29706489" cy="1763078"/>
            <a:chOff x="340742" y="612307"/>
            <a:chExt cx="29706489" cy="1763078"/>
          </a:xfrm>
        </p:grpSpPr>
        <p:pic>
          <p:nvPicPr>
            <p:cNvPr id="63" name="그림 62">
              <a:extLst>
                <a:ext uri="{FF2B5EF4-FFF2-40B4-BE49-F238E27FC236}">
                  <a16:creationId xmlns:a16="http://schemas.microsoft.com/office/drawing/2014/main" id="{911ED103-C3BC-463D-81A0-BB95BF2174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40" t="28026" r="5799" b="24839"/>
            <a:stretch/>
          </p:blipFill>
          <p:spPr>
            <a:xfrm>
              <a:off x="20902215" y="1539269"/>
              <a:ext cx="9145016" cy="836116"/>
            </a:xfrm>
            <a:prstGeom prst="rect">
              <a:avLst/>
            </a:prstGeom>
          </p:spPr>
        </p:pic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4A0FA468-8B1E-4912-BA07-9B5AAA89AC6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01" t="21052" r="9612" b="22985"/>
            <a:stretch/>
          </p:blipFill>
          <p:spPr>
            <a:xfrm>
              <a:off x="340742" y="612307"/>
              <a:ext cx="6934344" cy="1733586"/>
            </a:xfrm>
            <a:prstGeom prst="rect">
              <a:avLst/>
            </a:prstGeom>
          </p:spPr>
        </p:pic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044B5554-0DE8-4A64-BB48-57D0EBF7DEA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35670" y="10907096"/>
            <a:ext cx="8518573" cy="402118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E66B796-DEFC-485B-9CBB-8C644257BA11}"/>
              </a:ext>
            </a:extLst>
          </p:cNvPr>
          <p:cNvSpPr txBox="1"/>
          <p:nvPr/>
        </p:nvSpPr>
        <p:spPr>
          <a:xfrm>
            <a:off x="9505734" y="9849973"/>
            <a:ext cx="19743076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900" dirty="0">
                <a:latin typeface="+mn-ea"/>
              </a:rPr>
              <a:t>  기존의 시스템으로 신생아를 돌보기 위해서는</a:t>
            </a:r>
            <a:r>
              <a:rPr lang="en-US" altLang="ko-KR" sz="2900" dirty="0">
                <a:latin typeface="+mn-ea"/>
              </a:rPr>
              <a:t>, 24</a:t>
            </a:r>
            <a:r>
              <a:rPr lang="ko-KR" altLang="en-US" sz="2900" dirty="0">
                <a:latin typeface="+mn-ea"/>
              </a:rPr>
              <a:t>시간 지속적으로 주시를 해야 한다</a:t>
            </a:r>
            <a:r>
              <a:rPr lang="en-US" altLang="ko-KR" sz="2900" dirty="0">
                <a:latin typeface="+mn-ea"/>
              </a:rPr>
              <a:t>. </a:t>
            </a:r>
            <a:r>
              <a:rPr lang="ko-KR" altLang="en-US" sz="2900" dirty="0">
                <a:latin typeface="+mn-ea"/>
              </a:rPr>
              <a:t>그러나 현대 우리 사회의 핵가족화</a:t>
            </a:r>
            <a:r>
              <a:rPr lang="en-US" altLang="ko-KR" sz="2900" dirty="0">
                <a:latin typeface="+mn-ea"/>
              </a:rPr>
              <a:t>, </a:t>
            </a:r>
            <a:r>
              <a:rPr lang="ko-KR" altLang="en-US" sz="2900" dirty="0">
                <a:latin typeface="+mn-ea"/>
              </a:rPr>
              <a:t>신생아 집중 치료실에서의 유해한 지극 증가 등으로 영유아 돌봄의 어려움이 발생한다</a:t>
            </a:r>
            <a:r>
              <a:rPr lang="en-US" altLang="ko-KR" sz="2900" dirty="0">
                <a:latin typeface="+mn-ea"/>
              </a:rPr>
              <a:t>. </a:t>
            </a:r>
            <a:r>
              <a:rPr lang="ko-KR" altLang="en-US" sz="2900" dirty="0">
                <a:latin typeface="+mn-ea"/>
              </a:rPr>
              <a:t>또한 현재 출시되고 있는 </a:t>
            </a:r>
            <a:r>
              <a:rPr lang="en-US" altLang="ko-KR" sz="2900" dirty="0">
                <a:latin typeface="+mn-ea"/>
              </a:rPr>
              <a:t>baby</a:t>
            </a:r>
            <a:r>
              <a:rPr lang="ko-KR" altLang="en-US" sz="2900" dirty="0">
                <a:latin typeface="+mn-ea"/>
              </a:rPr>
              <a:t> </a:t>
            </a:r>
            <a:r>
              <a:rPr lang="en-US" altLang="ko-KR" sz="2900" dirty="0">
                <a:latin typeface="+mn-ea"/>
              </a:rPr>
              <a:t>cam</a:t>
            </a:r>
            <a:r>
              <a:rPr lang="ko-KR" altLang="en-US" sz="2900" dirty="0">
                <a:latin typeface="+mn-ea"/>
              </a:rPr>
              <a:t>의 경우 아기의 수면 여부만을 판단해주고 있어 단순 모니터링용으로 사용하는 경우가 많다</a:t>
            </a:r>
            <a:r>
              <a:rPr lang="en-US" altLang="ko-KR" sz="2900" dirty="0">
                <a:latin typeface="+mn-ea"/>
              </a:rPr>
              <a:t>. </a:t>
            </a:r>
          </a:p>
          <a:p>
            <a:endParaRPr lang="en-US" altLang="ko-KR" sz="2900" dirty="0">
              <a:latin typeface="+mn-ea"/>
            </a:endParaRPr>
          </a:p>
          <a:p>
            <a:r>
              <a:rPr lang="ko-KR" altLang="en-US" sz="2900" dirty="0">
                <a:latin typeface="+mn-ea"/>
              </a:rPr>
              <a:t>  본 프로젝트에서는 </a:t>
            </a:r>
            <a:r>
              <a:rPr lang="en-US" altLang="ko-KR" sz="2900" dirty="0">
                <a:latin typeface="+mn-ea"/>
              </a:rPr>
              <a:t>real time</a:t>
            </a:r>
            <a:r>
              <a:rPr lang="ko-KR" altLang="en-US" sz="2900" dirty="0">
                <a:latin typeface="+mn-ea"/>
              </a:rPr>
              <a:t>으로 신생아의 표정을 분석하고</a:t>
            </a:r>
            <a:r>
              <a:rPr lang="en-US" altLang="ko-KR" sz="2900" dirty="0">
                <a:latin typeface="+mn-ea"/>
              </a:rPr>
              <a:t>, </a:t>
            </a:r>
            <a:r>
              <a:rPr lang="ko-KR" altLang="en-US" sz="2900" dirty="0">
                <a:latin typeface="+mn-ea"/>
              </a:rPr>
              <a:t>아기의 상태를 판단하는  학습 모델을 만들었다</a:t>
            </a:r>
            <a:r>
              <a:rPr lang="en-US" altLang="ko-KR" sz="2900" dirty="0">
                <a:latin typeface="+mn-ea"/>
              </a:rPr>
              <a:t>. </a:t>
            </a:r>
            <a:r>
              <a:rPr lang="ko-KR" altLang="en-US" sz="2900" dirty="0">
                <a:latin typeface="+mn-ea"/>
              </a:rPr>
              <a:t>평온 상태</a:t>
            </a:r>
            <a:r>
              <a:rPr lang="en-US" altLang="ko-KR" sz="2900" dirty="0">
                <a:latin typeface="+mn-ea"/>
              </a:rPr>
              <a:t>, </a:t>
            </a:r>
            <a:r>
              <a:rPr lang="ko-KR" altLang="en-US" sz="2900" dirty="0">
                <a:latin typeface="+mn-ea"/>
              </a:rPr>
              <a:t>찡그린 상태</a:t>
            </a:r>
            <a:r>
              <a:rPr lang="en-US" altLang="ko-KR" sz="2900" dirty="0">
                <a:latin typeface="+mn-ea"/>
              </a:rPr>
              <a:t>, </a:t>
            </a:r>
            <a:r>
              <a:rPr lang="ko-KR" altLang="en-US" sz="2900" dirty="0">
                <a:latin typeface="+mn-ea"/>
              </a:rPr>
              <a:t>고통 상태를 판별해줄 뿐만 아니라 만약 이불 등으로 아기의 얼굴을 덮고 있을 시 질식의 위험이 있다고 알려주는 기능까지 탑재하였다</a:t>
            </a:r>
            <a:r>
              <a:rPr lang="en-US" altLang="ko-KR" sz="2900" dirty="0">
                <a:latin typeface="+mn-ea"/>
              </a:rPr>
              <a:t>. </a:t>
            </a:r>
            <a:r>
              <a:rPr lang="ko-KR" altLang="en-US" sz="2900" dirty="0">
                <a:latin typeface="+mn-ea"/>
              </a:rPr>
              <a:t>이렇듯 아기의 얼굴을 인식하여 만약 유사시라고 판단하면 </a:t>
            </a:r>
            <a:r>
              <a:rPr lang="en-US" altLang="ko-KR" sz="2900" dirty="0">
                <a:latin typeface="+mn-ea"/>
              </a:rPr>
              <a:t>UI </a:t>
            </a:r>
            <a:r>
              <a:rPr lang="ko-KR" altLang="en-US" sz="2900" dirty="0">
                <a:latin typeface="+mn-ea"/>
              </a:rPr>
              <a:t>창에 알림이 가도록 설계하였다</a:t>
            </a:r>
            <a:r>
              <a:rPr lang="en-US" altLang="ko-KR" sz="2900" dirty="0">
                <a:latin typeface="+mn-ea"/>
              </a:rPr>
              <a:t>. </a:t>
            </a:r>
            <a:r>
              <a:rPr lang="ko-KR" altLang="en-US" sz="2900" dirty="0">
                <a:latin typeface="+mn-ea"/>
              </a:rPr>
              <a:t>이 알림에 대한 신뢰도를 육안으로 볼 수 있게 하여 사용자의 직관적 판단을 돕는다</a:t>
            </a:r>
            <a:r>
              <a:rPr lang="en-US" altLang="ko-KR" sz="2900" dirty="0">
                <a:latin typeface="+mn-ea"/>
              </a:rPr>
              <a:t>. </a:t>
            </a:r>
            <a:r>
              <a:rPr lang="ko-KR" altLang="en-US" sz="2900" dirty="0">
                <a:latin typeface="+mn-ea"/>
              </a:rPr>
              <a:t>본 프로젝트가 성공적으로 수행될 시 이를  바탕으로 양육 상황 별 조치가 빠르게 가능할 것이며 바쁜 가정에서 혹은 간호사가 부족한 신생아실 등의 병원에서 유용할 것이다</a:t>
            </a:r>
            <a:r>
              <a:rPr lang="en-US" altLang="ko-KR" sz="2900" dirty="0">
                <a:latin typeface="+mn-ea"/>
              </a:rPr>
              <a:t>. </a:t>
            </a:r>
            <a:r>
              <a:rPr lang="ko-KR" altLang="en-US" sz="2900" dirty="0">
                <a:latin typeface="+mn-ea"/>
              </a:rPr>
              <a:t>또한 음성 인식 탑재라는 발전 가능성도 있어 본 작품에서 아기의 울음소리까지 인식한다면 향후 더욱 훌륭한 육아보조도구가 될 것이다</a:t>
            </a:r>
            <a:r>
              <a:rPr lang="en-US" altLang="ko-KR" sz="2900" dirty="0">
                <a:latin typeface="+mn-ea"/>
              </a:rPr>
              <a:t>.</a:t>
            </a:r>
            <a:endParaRPr lang="ko-KR" altLang="en-US" sz="2900" dirty="0">
              <a:latin typeface="+mn-ea"/>
            </a:endParaRPr>
          </a:p>
          <a:p>
            <a:endParaRPr lang="ko-KR" altLang="en-US" dirty="0"/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13676729-70A6-4B3C-8B2D-A58E6678D988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r="28583"/>
          <a:stretch/>
        </p:blipFill>
        <p:spPr>
          <a:xfrm>
            <a:off x="765878" y="17430413"/>
            <a:ext cx="4656013" cy="4956329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0E7D0B92-AFF6-4F35-B7C2-DF3D0E59B70E}"/>
              </a:ext>
            </a:extLst>
          </p:cNvPr>
          <p:cNvSpPr txBox="1"/>
          <p:nvPr/>
        </p:nvSpPr>
        <p:spPr>
          <a:xfrm>
            <a:off x="14853542" y="15964874"/>
            <a:ext cx="14435703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ko-KR" altLang="en-US" sz="2800" dirty="0">
                <a:latin typeface="+mn-ea"/>
              </a:rPr>
              <a:t>본 과제는 다음과 같은 해결 범위를 갖는다</a:t>
            </a:r>
            <a:r>
              <a:rPr lang="en-US" altLang="ko-KR" sz="2800" dirty="0">
                <a:latin typeface="+mn-ea"/>
              </a:rPr>
              <a:t>.</a:t>
            </a:r>
          </a:p>
          <a:p>
            <a:pPr algn="just" fontAlgn="base"/>
            <a:r>
              <a:rPr lang="en-US" altLang="ko-KR" sz="2800" dirty="0">
                <a:latin typeface="+mn-ea"/>
              </a:rPr>
              <a:t>- Database </a:t>
            </a:r>
            <a:r>
              <a:rPr lang="ko-KR" altLang="en-US" sz="2800" dirty="0">
                <a:latin typeface="+mn-ea"/>
              </a:rPr>
              <a:t>확보</a:t>
            </a:r>
            <a:r>
              <a:rPr lang="en-US" altLang="ko-KR" sz="2800" dirty="0">
                <a:latin typeface="+mn-ea"/>
              </a:rPr>
              <a:t>: Image augmentation </a:t>
            </a:r>
            <a:r>
              <a:rPr lang="ko-KR" altLang="en-US" sz="2800" dirty="0">
                <a:latin typeface="+mn-ea"/>
              </a:rPr>
              <a:t>활용</a:t>
            </a:r>
          </a:p>
          <a:p>
            <a:pPr algn="just" fontAlgn="base"/>
            <a:r>
              <a:rPr lang="en-US" altLang="ko-KR" sz="2800" dirty="0">
                <a:latin typeface="+mn-ea"/>
              </a:rPr>
              <a:t>- </a:t>
            </a:r>
            <a:r>
              <a:rPr lang="ko-KR" altLang="en-US" sz="2800" dirty="0">
                <a:latin typeface="+mn-ea"/>
              </a:rPr>
              <a:t>과제에 적합한 </a:t>
            </a:r>
            <a:r>
              <a:rPr lang="en-US" altLang="ko-KR" sz="2800" dirty="0">
                <a:latin typeface="+mn-ea"/>
              </a:rPr>
              <a:t>Pre-trained Net </a:t>
            </a:r>
            <a:r>
              <a:rPr lang="ko-KR" altLang="en-US" sz="2800" dirty="0">
                <a:latin typeface="+mn-ea"/>
              </a:rPr>
              <a:t>찾기</a:t>
            </a:r>
            <a:r>
              <a:rPr lang="en-US" altLang="ko-KR" sz="2800" dirty="0">
                <a:latin typeface="+mn-ea"/>
              </a:rPr>
              <a:t>: </a:t>
            </a:r>
            <a:r>
              <a:rPr lang="ko-KR" altLang="en-US" sz="2800" dirty="0">
                <a:latin typeface="+mn-ea"/>
              </a:rPr>
              <a:t>각 </a:t>
            </a:r>
            <a:r>
              <a:rPr lang="en-US" altLang="ko-KR" sz="2800" dirty="0">
                <a:latin typeface="+mn-ea"/>
              </a:rPr>
              <a:t>net</a:t>
            </a:r>
            <a:r>
              <a:rPr lang="ko-KR" altLang="en-US" sz="2800" dirty="0">
                <a:latin typeface="+mn-ea"/>
              </a:rPr>
              <a:t>의 </a:t>
            </a:r>
            <a:r>
              <a:rPr lang="en-US" altLang="ko-KR" sz="2800" dirty="0">
                <a:latin typeface="+mn-ea"/>
              </a:rPr>
              <a:t>CNN </a:t>
            </a:r>
            <a:r>
              <a:rPr lang="ko-KR" altLang="en-US" sz="2800" dirty="0">
                <a:latin typeface="+mn-ea"/>
              </a:rPr>
              <a:t>알고리즘 및 구조 비교</a:t>
            </a:r>
            <a:r>
              <a:rPr lang="en-US" altLang="ko-KR" sz="2800" dirty="0">
                <a:latin typeface="+mn-ea"/>
              </a:rPr>
              <a:t>, </a:t>
            </a:r>
            <a:r>
              <a:rPr lang="ko-KR" altLang="en-US" sz="2800" dirty="0">
                <a:latin typeface="+mn-ea"/>
              </a:rPr>
              <a:t>미세 조정</a:t>
            </a:r>
          </a:p>
          <a:p>
            <a:pPr algn="just" fontAlgn="base"/>
            <a:r>
              <a:rPr lang="en-US" altLang="ko-KR" sz="2800" dirty="0">
                <a:latin typeface="+mn-ea"/>
              </a:rPr>
              <a:t>- </a:t>
            </a:r>
            <a:r>
              <a:rPr lang="ko-KR" altLang="en-US" sz="2800" dirty="0">
                <a:latin typeface="+mn-ea"/>
              </a:rPr>
              <a:t>최적의 전이 학습</a:t>
            </a:r>
            <a:r>
              <a:rPr lang="en-US" altLang="ko-KR" sz="2800" dirty="0">
                <a:latin typeface="+mn-ea"/>
              </a:rPr>
              <a:t>: </a:t>
            </a:r>
            <a:r>
              <a:rPr lang="ko-KR" altLang="en-US" sz="2800" dirty="0">
                <a:latin typeface="+mn-ea"/>
              </a:rPr>
              <a:t>과적합을 방지하는 신경망 </a:t>
            </a:r>
            <a:r>
              <a:rPr lang="en-US" altLang="ko-KR" sz="2800" dirty="0">
                <a:latin typeface="+mn-ea"/>
              </a:rPr>
              <a:t>training option</a:t>
            </a:r>
            <a:endParaRPr lang="ko-KR" altLang="en-US" sz="2800" dirty="0">
              <a:latin typeface="+mn-ea"/>
            </a:endParaRPr>
          </a:p>
          <a:p>
            <a:pPr algn="just" fontAlgn="base"/>
            <a:r>
              <a:rPr lang="en-US" altLang="ko-KR" sz="2800" dirty="0">
                <a:latin typeface="+mn-ea"/>
              </a:rPr>
              <a:t>- Webcam </a:t>
            </a:r>
            <a:r>
              <a:rPr lang="ko-KR" altLang="en-US" sz="2800" dirty="0">
                <a:latin typeface="+mn-ea"/>
              </a:rPr>
              <a:t>연동</a:t>
            </a:r>
            <a:r>
              <a:rPr lang="en-US" altLang="ko-KR" sz="2800" dirty="0">
                <a:latin typeface="+mn-ea"/>
              </a:rPr>
              <a:t>: </a:t>
            </a:r>
            <a:r>
              <a:rPr lang="ko-KR" altLang="en-US" sz="2800" dirty="0">
                <a:latin typeface="+mn-ea"/>
              </a:rPr>
              <a:t>실시간 이미지 분석</a:t>
            </a:r>
          </a:p>
          <a:p>
            <a:pPr algn="just" fontAlgn="base"/>
            <a:r>
              <a:rPr lang="en-US" altLang="ko-KR" sz="2800" dirty="0">
                <a:latin typeface="+mn-ea"/>
              </a:rPr>
              <a:t>- Face detection </a:t>
            </a:r>
            <a:r>
              <a:rPr lang="ko-KR" altLang="en-US" sz="2800" dirty="0">
                <a:latin typeface="+mn-ea"/>
              </a:rPr>
              <a:t>기능 탑재</a:t>
            </a:r>
            <a:r>
              <a:rPr lang="en-US" altLang="ko-KR" sz="2800" dirty="0">
                <a:latin typeface="+mn-ea"/>
              </a:rPr>
              <a:t>: </a:t>
            </a:r>
            <a:r>
              <a:rPr lang="ko-KR" altLang="en-US" sz="2800" dirty="0" err="1">
                <a:latin typeface="+mn-ea"/>
              </a:rPr>
              <a:t>딥러닝을</a:t>
            </a:r>
            <a:r>
              <a:rPr lang="ko-KR" altLang="en-US" sz="2800" dirty="0">
                <a:latin typeface="+mn-ea"/>
              </a:rPr>
              <a:t> 통해 구현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아기 얼굴 인식</a:t>
            </a:r>
            <a:r>
              <a:rPr lang="en-US" altLang="ko-KR" sz="2800" dirty="0">
                <a:latin typeface="+mn-ea"/>
              </a:rPr>
              <a:t>, </a:t>
            </a:r>
            <a:r>
              <a:rPr lang="ko-KR" altLang="en-US" sz="2800" dirty="0">
                <a:latin typeface="+mn-ea"/>
              </a:rPr>
              <a:t>여러 </a:t>
            </a:r>
            <a:r>
              <a:rPr lang="en-US" altLang="ko-KR" sz="2800" dirty="0">
                <a:latin typeface="+mn-ea"/>
              </a:rPr>
              <a:t>detection </a:t>
            </a:r>
            <a:r>
              <a:rPr lang="ko-KR" altLang="en-US" sz="2800" dirty="0">
                <a:latin typeface="+mn-ea"/>
              </a:rPr>
              <a:t>발생 방지</a:t>
            </a:r>
            <a:r>
              <a:rPr lang="en-US" altLang="ko-KR" sz="2800" dirty="0">
                <a:latin typeface="+mn-ea"/>
              </a:rPr>
              <a:t>, detect</a:t>
            </a:r>
            <a:r>
              <a:rPr lang="ko-KR" altLang="en-US" sz="2800" dirty="0">
                <a:latin typeface="+mn-ea"/>
              </a:rPr>
              <a:t>된 얼굴 사용</a:t>
            </a:r>
          </a:p>
          <a:p>
            <a:pPr algn="just" fontAlgn="base"/>
            <a:r>
              <a:rPr lang="en-US" altLang="ko-KR" sz="2800" dirty="0">
                <a:latin typeface="+mn-ea"/>
              </a:rPr>
              <a:t>- App designer</a:t>
            </a:r>
            <a:r>
              <a:rPr lang="ko-KR" altLang="en-US" sz="2800" dirty="0">
                <a:latin typeface="+mn-ea"/>
              </a:rPr>
              <a:t>를 통한 </a:t>
            </a:r>
            <a:r>
              <a:rPr lang="en-US" altLang="ko-KR" sz="2800" dirty="0">
                <a:latin typeface="+mn-ea"/>
              </a:rPr>
              <a:t>UI </a:t>
            </a:r>
            <a:r>
              <a:rPr lang="ko-KR" altLang="en-US" sz="2800" dirty="0">
                <a:latin typeface="+mn-ea"/>
              </a:rPr>
              <a:t>구현</a:t>
            </a:r>
            <a:r>
              <a:rPr lang="en-US" altLang="ko-KR" sz="2800" dirty="0">
                <a:latin typeface="+mn-ea"/>
              </a:rPr>
              <a:t>: </a:t>
            </a:r>
            <a:r>
              <a:rPr lang="ko-KR" altLang="en-US" sz="2800" dirty="0">
                <a:latin typeface="+mn-ea"/>
              </a:rPr>
              <a:t>버튼을 통한 작동</a:t>
            </a:r>
            <a:r>
              <a:rPr lang="en-US" altLang="ko-KR" sz="2800" dirty="0">
                <a:latin typeface="+mn-ea"/>
              </a:rPr>
              <a:t>, Lamp, Gauge </a:t>
            </a:r>
            <a:r>
              <a:rPr lang="ko-KR" altLang="en-US" sz="2800" dirty="0">
                <a:latin typeface="+mn-ea"/>
              </a:rPr>
              <a:t>작동</a:t>
            </a:r>
            <a:r>
              <a:rPr lang="en-US" altLang="ko-KR" sz="2800" dirty="0">
                <a:latin typeface="+mn-ea"/>
              </a:rPr>
              <a:t>, </a:t>
            </a:r>
            <a:r>
              <a:rPr lang="ko-KR" altLang="en-US" sz="2800" dirty="0">
                <a:latin typeface="+mn-ea"/>
              </a:rPr>
              <a:t>상황 별 상태 예측</a:t>
            </a:r>
            <a:endParaRPr lang="en-US" altLang="ko-KR" sz="2800" dirty="0">
              <a:latin typeface="+mn-ea"/>
            </a:endParaRPr>
          </a:p>
          <a:p>
            <a:pPr algn="just"/>
            <a:endParaRPr lang="en-US" altLang="ko-KR" sz="2800" dirty="0">
              <a:latin typeface="+mn-ea"/>
            </a:endParaRPr>
          </a:p>
          <a:p>
            <a:pPr algn="just"/>
            <a:r>
              <a:rPr lang="ko-KR" altLang="en-US" sz="2800" dirty="0">
                <a:latin typeface="+mn-ea"/>
              </a:rPr>
              <a:t>  신생아의 </a:t>
            </a:r>
            <a:r>
              <a:rPr lang="en-US" altLang="ko-KR" sz="2800" dirty="0">
                <a:latin typeface="+mn-ea"/>
              </a:rPr>
              <a:t>database</a:t>
            </a:r>
            <a:r>
              <a:rPr lang="ko-KR" altLang="en-US" sz="2800" dirty="0">
                <a:latin typeface="+mn-ea"/>
              </a:rPr>
              <a:t>를</a:t>
            </a:r>
            <a:r>
              <a:rPr lang="en-US" altLang="ko-KR" sz="2800" dirty="0">
                <a:latin typeface="+mn-ea"/>
              </a:rPr>
              <a:t> Python image</a:t>
            </a:r>
            <a:r>
              <a:rPr lang="ko-KR" altLang="en-US" sz="2800" dirty="0">
                <a:latin typeface="+mn-ea"/>
              </a:rPr>
              <a:t> </a:t>
            </a:r>
            <a:r>
              <a:rPr lang="en-US" altLang="ko-KR" sz="2800" dirty="0">
                <a:latin typeface="+mn-ea"/>
              </a:rPr>
              <a:t>augmentation</a:t>
            </a:r>
            <a:r>
              <a:rPr lang="ko-KR" altLang="en-US" sz="2800" dirty="0">
                <a:latin typeface="+mn-ea"/>
              </a:rPr>
              <a:t>을 활용하여 부풀렸다</a:t>
            </a:r>
            <a:r>
              <a:rPr lang="en-US" altLang="ko-KR" sz="2800" dirty="0">
                <a:latin typeface="+mn-ea"/>
              </a:rPr>
              <a:t>.</a:t>
            </a:r>
            <a:r>
              <a:rPr lang="ko-KR" altLang="en-US" sz="2800" dirty="0">
                <a:latin typeface="+mn-ea"/>
              </a:rPr>
              <a:t> </a:t>
            </a:r>
            <a:r>
              <a:rPr lang="en-US" altLang="ko-KR" sz="2800" dirty="0">
                <a:latin typeface="+mn-ea"/>
              </a:rPr>
              <a:t>Pre-trained net</a:t>
            </a:r>
            <a:r>
              <a:rPr lang="ko-KR" altLang="en-US" sz="2800" dirty="0">
                <a:latin typeface="+mn-ea"/>
              </a:rPr>
              <a:t>은</a:t>
            </a:r>
            <a:r>
              <a:rPr lang="en-US" altLang="ko-KR" sz="2800" dirty="0">
                <a:latin typeface="+mn-ea"/>
              </a:rPr>
              <a:t> </a:t>
            </a:r>
            <a:r>
              <a:rPr lang="en-US" altLang="ko-KR" sz="2800" dirty="0" err="1">
                <a:latin typeface="+mn-ea"/>
              </a:rPr>
              <a:t>AlexNet</a:t>
            </a:r>
            <a:r>
              <a:rPr lang="en-US" altLang="ko-KR" sz="2800" dirty="0">
                <a:latin typeface="+mn-ea"/>
              </a:rPr>
              <a:t>, VGG19, </a:t>
            </a:r>
            <a:r>
              <a:rPr lang="en-US" altLang="ko-KR" sz="2800" dirty="0" err="1">
                <a:latin typeface="+mn-ea"/>
              </a:rPr>
              <a:t>GoogLeNet</a:t>
            </a:r>
            <a:r>
              <a:rPr lang="en-US" altLang="ko-KR" sz="2800" dirty="0">
                <a:latin typeface="+mn-ea"/>
              </a:rPr>
              <a:t> </a:t>
            </a:r>
            <a:r>
              <a:rPr lang="ko-KR" altLang="en-US" sz="2800" dirty="0">
                <a:latin typeface="+mn-ea"/>
              </a:rPr>
              <a:t>등 여러 네트워크를 시도해본 후 가장 성능이 좋은</a:t>
            </a:r>
            <a:r>
              <a:rPr lang="en-US" altLang="ko-KR" sz="2800" dirty="0">
                <a:latin typeface="+mn-ea"/>
              </a:rPr>
              <a:t> </a:t>
            </a:r>
            <a:r>
              <a:rPr lang="en-US" altLang="ko-KR" sz="2800" dirty="0" err="1">
                <a:latin typeface="+mn-ea"/>
              </a:rPr>
              <a:t>GoogLeNet</a:t>
            </a:r>
            <a:r>
              <a:rPr lang="ko-KR" altLang="en-US" sz="2800" dirty="0">
                <a:latin typeface="+mn-ea"/>
              </a:rPr>
              <a:t>을 사용하였다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초기 </a:t>
            </a:r>
            <a:r>
              <a:rPr lang="ko-KR" altLang="en-US" sz="2800" dirty="0" err="1">
                <a:latin typeface="+mn-ea"/>
              </a:rPr>
              <a:t>학습률과</a:t>
            </a:r>
            <a:r>
              <a:rPr lang="ko-KR" altLang="en-US" sz="2800" dirty="0">
                <a:latin typeface="+mn-ea"/>
              </a:rPr>
              <a:t> </a:t>
            </a:r>
            <a:r>
              <a:rPr lang="en-US" altLang="ko-KR" sz="2800" dirty="0">
                <a:latin typeface="+mn-ea"/>
              </a:rPr>
              <a:t>Minibatch size, Max epoch</a:t>
            </a:r>
            <a:r>
              <a:rPr lang="ko-KR" altLang="en-US" sz="2800" dirty="0">
                <a:latin typeface="+mn-ea"/>
              </a:rPr>
              <a:t>를 서로 달리 입력해가며  </a:t>
            </a:r>
            <a:r>
              <a:rPr lang="en-US" altLang="ko-KR" sz="2800" dirty="0">
                <a:latin typeface="+mn-ea"/>
              </a:rPr>
              <a:t>net</a:t>
            </a:r>
            <a:r>
              <a:rPr lang="ko-KR" altLang="en-US" sz="2800" dirty="0">
                <a:latin typeface="+mn-ea"/>
              </a:rPr>
              <a:t>의 성능에 최적의 옵션을 찾고 </a:t>
            </a:r>
            <a:r>
              <a:rPr lang="en-US" altLang="ko-KR" sz="2800" dirty="0">
                <a:latin typeface="+mn-ea"/>
              </a:rPr>
              <a:t>net</a:t>
            </a:r>
            <a:r>
              <a:rPr lang="ko-KR" altLang="en-US" sz="2800" dirty="0">
                <a:latin typeface="+mn-ea"/>
              </a:rPr>
              <a:t>을 </a:t>
            </a:r>
            <a:r>
              <a:rPr lang="en-US" altLang="ko-KR" sz="2800" dirty="0">
                <a:latin typeface="+mn-ea"/>
              </a:rPr>
              <a:t>training</a:t>
            </a:r>
            <a:r>
              <a:rPr lang="ko-KR" altLang="en-US" sz="2800" dirty="0">
                <a:latin typeface="+mn-ea"/>
              </a:rPr>
              <a:t>시켰다</a:t>
            </a:r>
            <a:r>
              <a:rPr lang="en-US" altLang="ko-KR" sz="2800" dirty="0">
                <a:latin typeface="+mn-ea"/>
              </a:rPr>
              <a:t>. Face detector</a:t>
            </a:r>
            <a:r>
              <a:rPr lang="ko-KR" altLang="en-US" sz="2800" dirty="0">
                <a:latin typeface="+mn-ea"/>
              </a:rPr>
              <a:t>는 </a:t>
            </a:r>
            <a:r>
              <a:rPr lang="en-US" altLang="ko-KR" sz="2800" dirty="0">
                <a:latin typeface="+mn-ea"/>
              </a:rPr>
              <a:t>RCNN</a:t>
            </a:r>
            <a:r>
              <a:rPr lang="ko-KR" altLang="en-US" sz="2800" dirty="0">
                <a:latin typeface="+mn-ea"/>
              </a:rPr>
              <a:t>으로 아기 얼굴 </a:t>
            </a:r>
            <a:r>
              <a:rPr lang="en-US" altLang="ko-KR" sz="2800" dirty="0">
                <a:latin typeface="+mn-ea"/>
              </a:rPr>
              <a:t>training </a:t>
            </a:r>
            <a:r>
              <a:rPr lang="ko-KR" altLang="en-US" sz="2800" dirty="0">
                <a:latin typeface="+mn-ea"/>
              </a:rPr>
              <a:t>시켜 또 다른 네트워크를 만들어 적용하였다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마지막으로 </a:t>
            </a:r>
            <a:r>
              <a:rPr lang="en-US" altLang="ko-KR" sz="2800" dirty="0">
                <a:latin typeface="+mn-ea"/>
              </a:rPr>
              <a:t>App designer</a:t>
            </a:r>
            <a:r>
              <a:rPr lang="ko-KR" altLang="en-US" sz="2800" dirty="0">
                <a:latin typeface="+mn-ea"/>
              </a:rPr>
              <a:t>라는 기능을 통해 </a:t>
            </a:r>
            <a:r>
              <a:rPr lang="en-US" altLang="ko-KR" sz="2800" dirty="0">
                <a:latin typeface="+mn-ea"/>
              </a:rPr>
              <a:t>UI</a:t>
            </a:r>
            <a:r>
              <a:rPr lang="ko-KR" altLang="en-US" sz="2800" dirty="0">
                <a:latin typeface="+mn-ea"/>
              </a:rPr>
              <a:t>를  구현하여 직관적인 작품 사용을 도왔다</a:t>
            </a:r>
            <a:r>
              <a:rPr lang="en-US" altLang="ko-KR" sz="2800" dirty="0">
                <a:latin typeface="+mn-ea"/>
              </a:rPr>
              <a:t>.</a:t>
            </a:r>
          </a:p>
        </p:txBody>
      </p:sp>
      <p:pic>
        <p:nvPicPr>
          <p:cNvPr id="76" name="그림 75">
            <a:extLst>
              <a:ext uri="{FF2B5EF4-FFF2-40B4-BE49-F238E27FC236}">
                <a16:creationId xmlns:a16="http://schemas.microsoft.com/office/drawing/2014/main" id="{BC07EE19-D9A6-4176-A983-13AF32335050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72098"/>
          <a:stretch/>
        </p:blipFill>
        <p:spPr>
          <a:xfrm>
            <a:off x="5782195" y="16309438"/>
            <a:ext cx="2226516" cy="6066544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A73FE4D6-2F32-486B-AFFC-7DF7C4AE372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461225" y="16218433"/>
            <a:ext cx="6042400" cy="4620494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1978EB3B-9229-43E3-B020-DB2925584B43}"/>
              </a:ext>
            </a:extLst>
          </p:cNvPr>
          <p:cNvSpPr/>
          <p:nvPr/>
        </p:nvSpPr>
        <p:spPr>
          <a:xfrm>
            <a:off x="9786089" y="21016260"/>
            <a:ext cx="370396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dirty="0">
                <a:latin typeface="+mn-ea"/>
              </a:rPr>
              <a:t>▲</a:t>
            </a:r>
            <a:r>
              <a:rPr lang="en-US" altLang="ko-KR" sz="2500" dirty="0">
                <a:latin typeface="+mn-ea"/>
              </a:rPr>
              <a:t>User Interface Outline</a:t>
            </a:r>
            <a:endParaRPr lang="ko-KR" altLang="en-US" sz="25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A7A4A8D1-B47A-4C9F-8AFF-A80D5DC5BB91}"/>
              </a:ext>
            </a:extLst>
          </p:cNvPr>
          <p:cNvSpPr/>
          <p:nvPr/>
        </p:nvSpPr>
        <p:spPr>
          <a:xfrm>
            <a:off x="8209990" y="21842883"/>
            <a:ext cx="286168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dirty="0">
                <a:latin typeface="+mn-ea"/>
              </a:rPr>
              <a:t>◀프로젝트 구성도</a:t>
            </a:r>
            <a:endParaRPr lang="ko-KR" altLang="en-US" sz="2500" dirty="0"/>
          </a:p>
        </p:txBody>
      </p:sp>
      <p:sp>
        <p:nvSpPr>
          <p:cNvPr id="79" name="Rectangle 2">
            <a:extLst>
              <a:ext uri="{FF2B5EF4-FFF2-40B4-BE49-F238E27FC236}">
                <a16:creationId xmlns:a16="http://schemas.microsoft.com/office/drawing/2014/main" id="{7C1249E6-C1A5-4AC0-999F-88EB5FF569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2833" y="4027564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83" name="_x270308792" descr="EMB0000398c0330">
            <a:extLst>
              <a:ext uri="{FF2B5EF4-FFF2-40B4-BE49-F238E27FC236}">
                <a16:creationId xmlns:a16="http://schemas.microsoft.com/office/drawing/2014/main" id="{88FC9331-D23C-4118-A6ED-E6C61675B3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6" t="43" r="7356"/>
          <a:stretch>
            <a:fillRect/>
          </a:stretch>
        </p:blipFill>
        <p:spPr bwMode="auto">
          <a:xfrm rot="5400000">
            <a:off x="332328" y="38067686"/>
            <a:ext cx="4280650" cy="3787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7B81DE57-4DBE-425D-A1A1-5B827E3989F5}"/>
              </a:ext>
            </a:extLst>
          </p:cNvPr>
          <p:cNvSpPr txBox="1"/>
          <p:nvPr/>
        </p:nvSpPr>
        <p:spPr>
          <a:xfrm>
            <a:off x="7523696" y="36876670"/>
            <a:ext cx="2201947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dirty="0">
                <a:latin typeface="+mn-ea"/>
              </a:rPr>
              <a:t>  </a:t>
            </a:r>
            <a:r>
              <a:rPr lang="ko-KR" altLang="en-US" sz="2800" dirty="0">
                <a:latin typeface="+mn-ea"/>
              </a:rPr>
              <a:t>표정은 감정을 표현하는 가장 자연스럽고 강력한 비언어적 표현 방식이다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또한 일반적으로 신생아는 생리적</a:t>
            </a:r>
            <a:r>
              <a:rPr lang="en-US" altLang="ko-KR" sz="2800" dirty="0">
                <a:latin typeface="+mn-ea"/>
              </a:rPr>
              <a:t>, </a:t>
            </a:r>
            <a:r>
              <a:rPr lang="ko-KR" altLang="en-US" sz="2800" dirty="0">
                <a:latin typeface="+mn-ea"/>
              </a:rPr>
              <a:t>행동적 반응이 즉각적이라고 알려져 있어 이 경우 상태를 읽어내는 데도 쓰인다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본 과제에서는 신생아는 성인과 달리 인종</a:t>
            </a:r>
            <a:r>
              <a:rPr lang="en-US" altLang="ko-KR" sz="2800" dirty="0">
                <a:latin typeface="+mn-ea"/>
              </a:rPr>
              <a:t>, </a:t>
            </a:r>
            <a:r>
              <a:rPr lang="ko-KR" altLang="en-US" sz="2800" dirty="0">
                <a:latin typeface="+mn-ea"/>
              </a:rPr>
              <a:t>성별에 따라 크게 모습이 다르지 않으며 의도적으로 표정을 짓지 않는다는 것에 주목해 보편적으로 사용할 수 있는 표정 인식 모델을 제시하였다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향후 얼굴 표정 </a:t>
            </a:r>
            <a:r>
              <a:rPr lang="ko-KR" altLang="en-US" sz="2800" dirty="0" err="1">
                <a:latin typeface="+mn-ea"/>
              </a:rPr>
              <a:t>인식뿐</a:t>
            </a:r>
            <a:r>
              <a:rPr lang="ko-KR" altLang="en-US" sz="2800" dirty="0">
                <a:latin typeface="+mn-ea"/>
              </a:rPr>
              <a:t> 아니라 울음소리 음성 인식 등 딥러닝 방식을 확대 적용하면 더 정교한 상태 판별이 가능할 것이다</a:t>
            </a:r>
            <a:r>
              <a:rPr lang="en-US" altLang="ko-KR" sz="2800" dirty="0">
                <a:latin typeface="+mn-ea"/>
              </a:rPr>
              <a:t>.</a:t>
            </a:r>
          </a:p>
          <a:p>
            <a:pPr algn="just"/>
            <a:r>
              <a:rPr lang="ko-KR" altLang="en-US" sz="2800" dirty="0">
                <a:latin typeface="+mn-ea"/>
              </a:rPr>
              <a:t>  프로젝트를 마치며 두 가지 개선 사항이 있었다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첫 번째</a:t>
            </a:r>
            <a:r>
              <a:rPr lang="en-US" altLang="ko-KR" sz="2800" dirty="0">
                <a:latin typeface="+mn-ea"/>
              </a:rPr>
              <a:t> </a:t>
            </a:r>
            <a:r>
              <a:rPr lang="ko-KR" altLang="en-US" sz="2800" dirty="0">
                <a:latin typeface="+mn-ea"/>
              </a:rPr>
              <a:t>개선사항은 공간의 제약이다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신생아를 이용한다는 작품의 특성상 시연할 때 아기가 필요한데</a:t>
            </a:r>
            <a:r>
              <a:rPr lang="en-US" altLang="ko-KR" sz="2800" dirty="0">
                <a:latin typeface="+mn-ea"/>
              </a:rPr>
              <a:t>, </a:t>
            </a:r>
            <a:r>
              <a:rPr lang="ko-KR" altLang="en-US" sz="2800" dirty="0">
                <a:latin typeface="+mn-ea"/>
              </a:rPr>
              <a:t>물건이 아닌 사람을 대여하는 것은 어려운 일이었으며 해당 이유로 아기의 사진과 동영상으로만 프로젝트를 시연을 해야 했다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실제 작품 설계를 완료하고 테스트를 할 때는 직접 아기가 있는 가정집에 방문해 성공적으로 이용해 보았으나</a:t>
            </a:r>
            <a:r>
              <a:rPr lang="en-US" altLang="ko-KR" sz="2800" dirty="0">
                <a:latin typeface="+mn-ea"/>
              </a:rPr>
              <a:t>, </a:t>
            </a:r>
            <a:r>
              <a:rPr lang="ko-KR" altLang="en-US" sz="2800" dirty="0">
                <a:latin typeface="+mn-ea"/>
              </a:rPr>
              <a:t>시연에는 어려움이 있어 아쉬움이 남는다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두 번째 개선사항은</a:t>
            </a:r>
            <a:r>
              <a:rPr lang="en-US" altLang="ko-KR" sz="2800" dirty="0">
                <a:latin typeface="+mn-ea"/>
              </a:rPr>
              <a:t>, </a:t>
            </a:r>
            <a:r>
              <a:rPr lang="ko-KR" altLang="en-US" sz="2800" dirty="0">
                <a:latin typeface="+mn-ea"/>
              </a:rPr>
              <a:t> 추가 기능의 탑재이다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본 프로젝트에서는 신생아의 표정만을 다루었지만 신생아가 보호자에게 보내는 신호는 </a:t>
            </a:r>
            <a:r>
              <a:rPr lang="ko-KR" altLang="en-US" sz="2800" dirty="0" err="1">
                <a:latin typeface="+mn-ea"/>
              </a:rPr>
              <a:t>표정뿐만</a:t>
            </a:r>
            <a:r>
              <a:rPr lang="ko-KR" altLang="en-US" sz="2800" dirty="0">
                <a:latin typeface="+mn-ea"/>
              </a:rPr>
              <a:t> 아니라 울음소리</a:t>
            </a:r>
            <a:r>
              <a:rPr lang="en-US" altLang="ko-KR" sz="2800" dirty="0">
                <a:latin typeface="+mn-ea"/>
              </a:rPr>
              <a:t>, </a:t>
            </a:r>
            <a:r>
              <a:rPr lang="ko-KR" altLang="en-US" sz="2800" dirty="0">
                <a:latin typeface="+mn-ea"/>
              </a:rPr>
              <a:t>신체의 모양 등 다양하다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이 모든 것을 복합적으로 판단한다면 다각도에서  모니터링이 가능해지기 때문에 정확도와 더불어 실용성도 상승할 것이다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이는 본 프로젝트가 이대로 끝나는 것이 아닌</a:t>
            </a:r>
            <a:r>
              <a:rPr lang="en-US" altLang="ko-KR" sz="2800" dirty="0">
                <a:latin typeface="+mn-ea"/>
              </a:rPr>
              <a:t>, </a:t>
            </a:r>
            <a:r>
              <a:rPr lang="ko-KR" altLang="en-US" sz="2800" dirty="0">
                <a:latin typeface="+mn-ea"/>
              </a:rPr>
              <a:t>향후 발전의 가능성이 있음을 보여준다</a:t>
            </a:r>
            <a:r>
              <a:rPr lang="en-US" altLang="ko-KR" sz="2800" dirty="0">
                <a:latin typeface="+mn-ea"/>
              </a:rPr>
              <a:t>. </a:t>
            </a:r>
            <a:r>
              <a:rPr lang="ko-KR" altLang="en-US" sz="2800" dirty="0">
                <a:latin typeface="+mn-ea"/>
              </a:rPr>
              <a:t>위의 한계점과 개선사항이 있음에도 불구하고 본 조가 구성했던 기능들은 전부 제대로 탑재하고</a:t>
            </a:r>
            <a:r>
              <a:rPr lang="en-US" altLang="ko-KR" sz="2800" dirty="0">
                <a:latin typeface="+mn-ea"/>
              </a:rPr>
              <a:t>, </a:t>
            </a:r>
            <a:r>
              <a:rPr lang="ko-KR" altLang="en-US" sz="2800" dirty="0">
                <a:latin typeface="+mn-ea"/>
              </a:rPr>
              <a:t>구현하여 성공적으로 프로젝트를 마무리하였다</a:t>
            </a:r>
            <a:r>
              <a:rPr lang="en-US" altLang="ko-KR" sz="2800" dirty="0">
                <a:latin typeface="+mn-ea"/>
              </a:rPr>
              <a:t>.</a:t>
            </a:r>
            <a:r>
              <a:rPr lang="ko-KR" altLang="en-US" sz="2800" dirty="0">
                <a:latin typeface="+mn-ea"/>
              </a:rPr>
              <a:t> </a:t>
            </a:r>
            <a:endParaRPr lang="en-US" altLang="ko-KR" sz="2800" dirty="0">
              <a:latin typeface="+mn-ea"/>
            </a:endParaRPr>
          </a:p>
        </p:txBody>
      </p:sp>
      <p:sp>
        <p:nvSpPr>
          <p:cNvPr id="45" name="Rectangle 8">
            <a:extLst>
              <a:ext uri="{FF2B5EF4-FFF2-40B4-BE49-F238E27FC236}">
                <a16:creationId xmlns:a16="http://schemas.microsoft.com/office/drawing/2014/main" id="{781B9EBA-992C-4717-9D9B-8FAD71AAF8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6" name="_x270309032" descr="EMB0000398c0333">
            <a:extLst>
              <a:ext uri="{FF2B5EF4-FFF2-40B4-BE49-F238E27FC236}">
                <a16:creationId xmlns:a16="http://schemas.microsoft.com/office/drawing/2014/main" id="{91B03484-107F-4BF4-A570-89E1342379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8915" y="37837206"/>
            <a:ext cx="2751171" cy="2156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16">
            <a:extLst>
              <a:ext uri="{FF2B5EF4-FFF2-40B4-BE49-F238E27FC236}">
                <a16:creationId xmlns:a16="http://schemas.microsoft.com/office/drawing/2014/main" id="{C1C62931-4952-4F1C-AE0A-D0F6F4618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028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9" name="_x270309592" descr="EMB0000398c0336">
            <a:extLst>
              <a:ext uri="{FF2B5EF4-FFF2-40B4-BE49-F238E27FC236}">
                <a16:creationId xmlns:a16="http://schemas.microsoft.com/office/drawing/2014/main" id="{1C12A945-8003-4E7B-B820-72B577943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30"/>
          <a:stretch>
            <a:fillRect/>
          </a:stretch>
        </p:blipFill>
        <p:spPr bwMode="auto">
          <a:xfrm>
            <a:off x="4478915" y="40023617"/>
            <a:ext cx="2740746" cy="202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074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파형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4168</TotalTime>
  <Words>1096</Words>
  <Application>Microsoft Office PowerPoint</Application>
  <PresentationFormat>사용자 지정</PresentationFormat>
  <Paragraphs>55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konyang-pc</dc:creator>
  <cp:lastModifiedBy>노혜리</cp:lastModifiedBy>
  <cp:revision>330</cp:revision>
  <dcterms:created xsi:type="dcterms:W3CDTF">2016-06-13T14:19:31Z</dcterms:created>
  <dcterms:modified xsi:type="dcterms:W3CDTF">2019-12-05T04:17:52Z</dcterms:modified>
</cp:coreProperties>
</file>

<file path=docProps/thumbnail.jpeg>
</file>